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60" r:id="rId11"/>
    <p:sldId id="273" r:id="rId12"/>
    <p:sldId id="274" r:id="rId13"/>
    <p:sldId id="27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AF6293-D0C4-9926-36C5-5A2CA8DCB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352170"/>
            <a:ext cx="8915399" cy="915244"/>
          </a:xfrm>
        </p:spPr>
        <p:txBody>
          <a:bodyPr>
            <a:normAutofit/>
          </a:bodyPr>
          <a:lstStyle/>
          <a:p>
            <a:r>
              <a:rPr lang="fr-FR" sz="4000" dirty="0"/>
              <a:t>Budget Participatif 2024</a:t>
            </a:r>
            <a:endParaRPr lang="fr-BE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2E1E9F6-4F13-B584-2B9A-58653DF7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61" y="3429000"/>
            <a:ext cx="8915399" cy="1126283"/>
          </a:xfrm>
        </p:spPr>
        <p:txBody>
          <a:bodyPr>
            <a:normAutofit/>
          </a:bodyPr>
          <a:lstStyle/>
          <a:p>
            <a:r>
              <a:rPr lang="fr-FR" sz="2800" dirty="0"/>
              <a:t>Embellissement de l’espace de rencontre et de bien-être de la Bruyère Caton à Hèze </a:t>
            </a:r>
            <a:endParaRPr lang="fr-BE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D84990B-13CF-861A-1B2E-7CD5210930F0}"/>
              </a:ext>
            </a:extLst>
          </p:cNvPr>
          <p:cNvSpPr txBox="1"/>
          <p:nvPr/>
        </p:nvSpPr>
        <p:spPr>
          <a:xfrm>
            <a:off x="5539173" y="6298162"/>
            <a:ext cx="662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CFSH : Comité des Fêtes et de Sauvegarde de Hèze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90534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B11BF3-5EAE-B6BC-F67D-15E5AB64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AB286B-8381-2342-A5FE-7A59DD2F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269"/>
          </a:xfrm>
        </p:spPr>
        <p:txBody>
          <a:bodyPr/>
          <a:lstStyle/>
          <a:p>
            <a:r>
              <a:rPr lang="fr-FR" dirty="0"/>
              <a:t>Description du projet</a:t>
            </a:r>
            <a:endParaRPr lang="fr-BE" dirty="0"/>
          </a:p>
        </p:txBody>
      </p:sp>
      <p:pic>
        <p:nvPicPr>
          <p:cNvPr id="5" name="Image 4" descr="Une image contenant plein air, herbe, plante, arbre&#10;&#10;Description générée automatiquement">
            <a:extLst>
              <a:ext uri="{FF2B5EF4-FFF2-40B4-BE49-F238E27FC236}">
                <a16:creationId xmlns:a16="http://schemas.microsoft.com/office/drawing/2014/main" xmlns="" id="{DAB13157-CF59-6369-79E1-652711DE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02" y="1693442"/>
            <a:ext cx="3527058" cy="2645294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4C5AE649-C6A3-2DBD-2B12-E39CB8CDE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69922"/>
              </p:ext>
            </p:extLst>
          </p:nvPr>
        </p:nvGraphicFramePr>
        <p:xfrm>
          <a:off x="5038531" y="1693442"/>
          <a:ext cx="6885991" cy="420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85991">
                  <a:extLst>
                    <a:ext uri="{9D8B030D-6E8A-4147-A177-3AD203B41FA5}">
                      <a16:colId xmlns:a16="http://schemas.microsoft.com/office/drawing/2014/main" xmlns="" val="2544419668"/>
                    </a:ext>
                  </a:extLst>
                </a:gridCol>
              </a:tblGrid>
              <a:tr h="435285">
                <a:tc>
                  <a:txBody>
                    <a:bodyPr/>
                    <a:lstStyle/>
                    <a:p>
                      <a:r>
                        <a:rPr lang="fr-FR" sz="1400" b="1" dirty="0"/>
                        <a:t>Zone 1 : </a:t>
                      </a:r>
                      <a:r>
                        <a:rPr lang="fr-BE" sz="1400" dirty="0"/>
                        <a:t>Parterre « central » (103 m²)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Zone enherbée et fleurie par graminées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Plantation de deux arbres mellifères « moyenne tige 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Délimitation de l’espace par la pose d’une clôture basse ( 60cm ) en châtaignier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4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Zone 2 :  </a:t>
                      </a:r>
                      <a:r>
                        <a:rPr lang="fr-FR" sz="1400" dirty="0"/>
                        <a:t>« Monument 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400" dirty="0"/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Plantation d’une haie en L de 5x5m délimitant le parterre monument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279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Zone 3 : </a:t>
                      </a:r>
                      <a:r>
                        <a:rPr lang="fr-FR" sz="1400" dirty="0"/>
                        <a:t>« Parking riverains 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400" dirty="0"/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Plantation de 4 haies en hêtre de 5 m L en hêtre tous les 10 mètres afin de mieux délimiter les espaces de parking.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7656497"/>
                  </a:ext>
                </a:extLst>
              </a:tr>
              <a:tr h="4334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Zone 4 : </a:t>
                      </a:r>
                      <a:r>
                        <a:rPr lang="fr-FR" sz="1400" dirty="0"/>
                        <a:t>« Espace de jeux Est » (70m²)</a:t>
                      </a:r>
                      <a:endParaRPr lang="fr-BE" sz="14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400" dirty="0"/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Préparation de la zone herbeuse existante en zone enherbée et fleurie par graminée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plantation de 2 arbres « moyenne tige »</a:t>
                      </a:r>
                      <a:endParaRPr lang="fr-B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464681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6ED9A5C-1702-45CD-7359-5158C22EC242}"/>
              </a:ext>
            </a:extLst>
          </p:cNvPr>
          <p:cNvSpPr txBox="1"/>
          <p:nvPr/>
        </p:nvSpPr>
        <p:spPr>
          <a:xfrm>
            <a:off x="279919" y="64287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0750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B11BF3-5EAE-B6BC-F67D-15E5AB64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AB286B-8381-2342-A5FE-7A59DD2F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269"/>
          </a:xfrm>
        </p:spPr>
        <p:txBody>
          <a:bodyPr/>
          <a:lstStyle/>
          <a:p>
            <a:r>
              <a:rPr lang="fr-FR" dirty="0"/>
              <a:t>Description du projet</a:t>
            </a:r>
            <a:endParaRPr lang="fr-BE" dirty="0"/>
          </a:p>
        </p:txBody>
      </p:sp>
      <p:pic>
        <p:nvPicPr>
          <p:cNvPr id="5" name="Image 4" descr="Une image contenant plein air, herbe, plante, arbre&#10;&#10;Description générée automatiquement">
            <a:extLst>
              <a:ext uri="{FF2B5EF4-FFF2-40B4-BE49-F238E27FC236}">
                <a16:creationId xmlns:a16="http://schemas.microsoft.com/office/drawing/2014/main" xmlns="" id="{DAB13157-CF59-6369-79E1-652711DE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02" y="1693442"/>
            <a:ext cx="3527058" cy="2645294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4C5AE649-C6A3-2DBD-2B12-E39CB8CDE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8409"/>
              </p:ext>
            </p:extLst>
          </p:nvPr>
        </p:nvGraphicFramePr>
        <p:xfrm>
          <a:off x="5038531" y="1693442"/>
          <a:ext cx="6885991" cy="441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85991">
                  <a:extLst>
                    <a:ext uri="{9D8B030D-6E8A-4147-A177-3AD203B41FA5}">
                      <a16:colId xmlns:a16="http://schemas.microsoft.com/office/drawing/2014/main" xmlns="" val="2544419668"/>
                    </a:ext>
                  </a:extLst>
                </a:gridCol>
              </a:tblGrid>
              <a:tr h="435285">
                <a:tc>
                  <a:txBody>
                    <a:bodyPr/>
                    <a:lstStyle/>
                    <a:p>
                      <a:r>
                        <a:rPr lang="fr-FR" sz="1400" b="1" dirty="0"/>
                        <a:t>Zone 5 : </a:t>
                      </a:r>
                      <a:r>
                        <a:rPr lang="fr-FR" sz="1400" dirty="0"/>
                        <a:t>Parterre « Espace de jeux Ouest » (14 m²)</a:t>
                      </a:r>
                    </a:p>
                    <a:p>
                      <a:endParaRPr lang="fr-F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Préparation des pointes herbeuses existantes en zone enherbées et fleuries par graminées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Délimitation des espaces par la pose d’une clôture basse ( 60 cm ) en châtaignier .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34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Zone 6 :  </a:t>
                      </a:r>
                      <a:r>
                        <a:rPr lang="fr-FR" sz="1400" b="0" dirty="0"/>
                        <a:t>«  T</a:t>
                      </a:r>
                      <a:r>
                        <a:rPr lang="fr-FR" sz="1400" dirty="0"/>
                        <a:t>errain multi sport 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400" dirty="0"/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Pose d’une haie de hêtre de 20m le long de la partie Nord du terrain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279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Zone 7 : </a:t>
                      </a:r>
                      <a:r>
                        <a:rPr lang="fr-FR" sz="1400" dirty="0"/>
                        <a:t>« Mur école 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400" dirty="0"/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Plantation d’un chèvrefeuille et d’un hortensia grimpant le long du mur.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7656497"/>
                  </a:ext>
                </a:extLst>
              </a:tr>
              <a:tr h="4334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Zone 8 : </a:t>
                      </a:r>
                      <a:r>
                        <a:rPr lang="fr-FR" sz="1400" dirty="0"/>
                        <a:t>« Entrée école » (14m²)</a:t>
                      </a:r>
                      <a:endParaRPr lang="fr-BE" sz="14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fr-FR" sz="1400" dirty="0"/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Préparation de la zone herbeuse existante en zone enherbée et fleurie par graminées.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Pose du chevalet didactique ( histoire, promenades , plans) de l’Office du Tourisme prévu en mai visible depuis l’entrée du parking rue Doyen-Lacourt.</a:t>
                      </a:r>
                      <a:endParaRPr lang="fr-B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464681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8D174F8-4A5D-D023-42C5-552339091EDD}"/>
              </a:ext>
            </a:extLst>
          </p:cNvPr>
          <p:cNvSpPr txBox="1"/>
          <p:nvPr/>
        </p:nvSpPr>
        <p:spPr>
          <a:xfrm>
            <a:off x="279919" y="642879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3177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C17651-0FA7-5FE7-739B-5FF6EAAF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9498"/>
          </a:xfrm>
        </p:spPr>
        <p:txBody>
          <a:bodyPr/>
          <a:lstStyle/>
          <a:p>
            <a:r>
              <a:rPr lang="fr-BE" dirty="0"/>
              <a:t>Réalisation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4F4016-5C76-D241-0847-1461D1002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3607"/>
            <a:ext cx="8915400" cy="47679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u="sng" dirty="0"/>
              <a:t>Mise en œuvre</a:t>
            </a:r>
          </a:p>
          <a:p>
            <a:pPr algn="just"/>
            <a:r>
              <a:rPr lang="fr-FR" b="1" dirty="0"/>
              <a:t>Entreprises locales </a:t>
            </a:r>
            <a:r>
              <a:rPr lang="fr-FR" dirty="0"/>
              <a:t>de Hèze, (Green-</a:t>
            </a:r>
            <a:r>
              <a:rPr lang="fr-FR" dirty="0" err="1"/>
              <a:t>Gate</a:t>
            </a:r>
            <a:r>
              <a:rPr lang="fr-FR" dirty="0"/>
              <a:t>, Jardins de Laurent, Maxi Green) </a:t>
            </a:r>
          </a:p>
          <a:p>
            <a:pPr algn="just"/>
            <a:r>
              <a:rPr lang="fr-FR" b="1" dirty="0"/>
              <a:t>Avantage</a:t>
            </a:r>
            <a:r>
              <a:rPr lang="fr-FR" dirty="0"/>
              <a:t> : circuit court, soutient aux entreprises locales, implication citoyenne à l’espace commun.</a:t>
            </a:r>
          </a:p>
          <a:p>
            <a:pPr algn="just"/>
            <a:r>
              <a:rPr lang="fr-FR" b="1" dirty="0"/>
              <a:t>Timing</a:t>
            </a:r>
            <a:r>
              <a:rPr lang="fr-FR" dirty="0"/>
              <a:t> : automne 2024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2400" u="sng" dirty="0"/>
              <a:t>Entretien</a:t>
            </a:r>
          </a:p>
          <a:p>
            <a:r>
              <a:rPr lang="fr-FR" b="1" dirty="0"/>
              <a:t>Haies</a:t>
            </a:r>
            <a:r>
              <a:rPr lang="fr-FR" dirty="0"/>
              <a:t> : Service travaux communal ( idem plaine de jeux, monument et terrain multi sport )</a:t>
            </a:r>
          </a:p>
          <a:p>
            <a:r>
              <a:rPr lang="fr-FR" b="1" dirty="0"/>
              <a:t>Parterres</a:t>
            </a:r>
            <a:r>
              <a:rPr lang="fr-FR" dirty="0"/>
              <a:t> : Citoyens &amp; installateurs : Fauchage 1- 2 fois/an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NB : Le CFSH est déjà impliqué bénévolement dans la gestion de la salle communale.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7654802-B2F1-B052-B714-3ED2F3395F5E}"/>
              </a:ext>
            </a:extLst>
          </p:cNvPr>
          <p:cNvSpPr txBox="1"/>
          <p:nvPr/>
        </p:nvSpPr>
        <p:spPr>
          <a:xfrm>
            <a:off x="279919" y="64287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4400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C17651-0FA7-5FE7-739B-5FF6EAAF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9498"/>
          </a:xfrm>
        </p:spPr>
        <p:txBody>
          <a:bodyPr/>
          <a:lstStyle/>
          <a:p>
            <a:r>
              <a:rPr lang="fr-BE" dirty="0"/>
              <a:t>Réalisation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4F4016-5C76-D241-0847-1461D1002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3607"/>
            <a:ext cx="8915400" cy="4767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/>
              <a:t>Budget</a:t>
            </a: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endParaRPr lang="fr-BE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DC17BB4C-9CC6-4E1D-8807-11128BE88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15841"/>
              </p:ext>
            </p:extLst>
          </p:nvPr>
        </p:nvGraphicFramePr>
        <p:xfrm>
          <a:off x="3328954" y="2063275"/>
          <a:ext cx="7158653" cy="2262945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5926154">
                  <a:extLst>
                    <a:ext uri="{9D8B030D-6E8A-4147-A177-3AD203B41FA5}">
                      <a16:colId xmlns:a16="http://schemas.microsoft.com/office/drawing/2014/main" xmlns="" val="886522687"/>
                    </a:ext>
                  </a:extLst>
                </a:gridCol>
                <a:gridCol w="1232499">
                  <a:extLst>
                    <a:ext uri="{9D8B030D-6E8A-4147-A177-3AD203B41FA5}">
                      <a16:colId xmlns:a16="http://schemas.microsoft.com/office/drawing/2014/main" xmlns="" val="2376272579"/>
                    </a:ext>
                  </a:extLst>
                </a:gridCol>
              </a:tblGrid>
              <a:tr h="661263">
                <a:tc>
                  <a:txBody>
                    <a:bodyPr/>
                    <a:lstStyle/>
                    <a:p>
                      <a:r>
                        <a:rPr lang="fr-FR" sz="2000" dirty="0"/>
                        <a:t>Fournitures plantes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/>
                        <a:t>5.000 €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0057326"/>
                  </a:ext>
                </a:extLst>
              </a:tr>
              <a:tr h="579761">
                <a:tc>
                  <a:txBody>
                    <a:bodyPr/>
                    <a:lstStyle/>
                    <a:p>
                      <a:r>
                        <a:rPr lang="fr-FR" sz="2000" dirty="0"/>
                        <a:t>Plantations, excavations, évacuations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6.000 €</a:t>
                      </a:r>
                      <a:endParaRPr kumimoji="0" lang="fr-B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6922658"/>
                  </a:ext>
                </a:extLst>
              </a:tr>
              <a:tr h="595386">
                <a:tc>
                  <a:txBody>
                    <a:bodyPr/>
                    <a:lstStyle/>
                    <a:p>
                      <a:r>
                        <a:rPr lang="fr-FR" sz="2000" dirty="0"/>
                        <a:t>Matériels &amp; locations machines 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9.000 €</a:t>
                      </a:r>
                      <a:endParaRPr kumimoji="0" lang="fr-B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1040983"/>
                  </a:ext>
                </a:extLst>
              </a:tr>
              <a:tr h="426535">
                <a:tc>
                  <a:txBody>
                    <a:bodyPr/>
                    <a:lstStyle/>
                    <a:p>
                      <a:pPr algn="r"/>
                      <a:r>
                        <a:rPr lang="fr-FR" sz="2000" dirty="0"/>
                        <a:t>Total :</a:t>
                      </a:r>
                      <a:endParaRPr lang="fr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dirty="0"/>
                        <a:t>20.000 €</a:t>
                      </a:r>
                      <a:endParaRPr lang="fr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302574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6DB3466-AC00-B0D1-F682-32FCDF95AE32}"/>
              </a:ext>
            </a:extLst>
          </p:cNvPr>
          <p:cNvSpPr txBox="1"/>
          <p:nvPr/>
        </p:nvSpPr>
        <p:spPr>
          <a:xfrm>
            <a:off x="279919" y="642879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0586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1312B2D-E633-02AD-DA3E-332F0500A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CF3376-1852-D14E-C5BC-A2F444E3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379"/>
          </a:xfrm>
        </p:spPr>
        <p:txBody>
          <a:bodyPr/>
          <a:lstStyle/>
          <a:p>
            <a:r>
              <a:rPr lang="fr-BE" dirty="0"/>
              <a:t>Budget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xmlns="" id="{A43A15E1-7813-A6A2-E222-A8BAD4D15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565926"/>
              </p:ext>
            </p:extLst>
          </p:nvPr>
        </p:nvGraphicFramePr>
        <p:xfrm>
          <a:off x="2589211" y="1429753"/>
          <a:ext cx="8564063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495">
                  <a:extLst>
                    <a:ext uri="{9D8B030D-6E8A-4147-A177-3AD203B41FA5}">
                      <a16:colId xmlns:a16="http://schemas.microsoft.com/office/drawing/2014/main" xmlns="" val="3943248999"/>
                    </a:ext>
                  </a:extLst>
                </a:gridCol>
                <a:gridCol w="1110443">
                  <a:extLst>
                    <a:ext uri="{9D8B030D-6E8A-4147-A177-3AD203B41FA5}">
                      <a16:colId xmlns:a16="http://schemas.microsoft.com/office/drawing/2014/main" xmlns="" val="645040699"/>
                    </a:ext>
                  </a:extLst>
                </a:gridCol>
                <a:gridCol w="984256">
                  <a:extLst>
                    <a:ext uri="{9D8B030D-6E8A-4147-A177-3AD203B41FA5}">
                      <a16:colId xmlns:a16="http://schemas.microsoft.com/office/drawing/2014/main" xmlns="" val="2001732959"/>
                    </a:ext>
                  </a:extLst>
                </a:gridCol>
                <a:gridCol w="1310869">
                  <a:extLst>
                    <a:ext uri="{9D8B030D-6E8A-4147-A177-3AD203B41FA5}">
                      <a16:colId xmlns:a16="http://schemas.microsoft.com/office/drawing/2014/main" xmlns="" val="1386393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400" dirty="0"/>
                        <a:t>Libellé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Quantité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P.U.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040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Haie de hêtre </a:t>
                      </a:r>
                      <a:r>
                        <a:rPr lang="fr-FR" sz="1400" dirty="0" smtClean="0"/>
                        <a:t> racines nues </a:t>
                      </a:r>
                      <a:r>
                        <a:rPr lang="fr-FR" sz="1400" dirty="0"/>
                        <a:t>80/100 (5/mètre)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400" dirty="0"/>
                        <a:t>4,75 €</a:t>
                      </a:r>
                    </a:p>
                    <a:p>
                      <a:pPr algn="r"/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400" dirty="0"/>
                        <a:t>1.814 €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03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Parterre 1  </a:t>
                      </a:r>
                      <a:r>
                        <a:rPr lang="fr-FR" sz="1400" dirty="0"/>
                        <a:t>(103m2 circonférence 36m)</a:t>
                      </a:r>
                    </a:p>
                    <a:p>
                      <a:r>
                        <a:rPr lang="fr-BE" sz="1400" dirty="0" err="1"/>
                        <a:t>Pénnisetum</a:t>
                      </a:r>
                      <a:r>
                        <a:rPr lang="fr-BE" sz="1400" dirty="0"/>
                        <a:t> C2 (6m2)</a:t>
                      </a:r>
                    </a:p>
                    <a:p>
                      <a:r>
                        <a:rPr lang="fr-BE" sz="1400" dirty="0" err="1"/>
                        <a:t>Verbena</a:t>
                      </a:r>
                      <a:r>
                        <a:rPr lang="fr-BE" sz="1400" dirty="0"/>
                        <a:t>/allium </a:t>
                      </a:r>
                      <a:r>
                        <a:rPr lang="fr-BE" sz="1400" dirty="0" err="1"/>
                        <a:t>gigantum</a:t>
                      </a:r>
                      <a:r>
                        <a:rPr lang="fr-BE" sz="1400" dirty="0"/>
                        <a:t>/</a:t>
                      </a:r>
                      <a:r>
                        <a:rPr lang="fr-BE" sz="1400" dirty="0" err="1"/>
                        <a:t>gaura</a:t>
                      </a:r>
                      <a:r>
                        <a:rPr lang="fr-BE" sz="1400" dirty="0"/>
                        <a:t> (4m2)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  <a:p>
                      <a:r>
                        <a:rPr lang="fr-BE" sz="1400" dirty="0"/>
                        <a:t>618</a:t>
                      </a:r>
                    </a:p>
                    <a:p>
                      <a:r>
                        <a:rPr lang="fr-BE" sz="1400" dirty="0"/>
                        <a:t>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400" dirty="0"/>
                    </a:p>
                    <a:p>
                      <a:pPr algn="r"/>
                      <a:r>
                        <a:rPr lang="fr-BE" sz="1400" dirty="0"/>
                        <a:t>3,20 €</a:t>
                      </a:r>
                    </a:p>
                    <a:p>
                      <a:pPr algn="r"/>
                      <a:r>
                        <a:rPr lang="fr-BE" sz="1400" dirty="0"/>
                        <a:t>3,80 €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400" dirty="0"/>
                    </a:p>
                    <a:p>
                      <a:pPr algn="r"/>
                      <a:r>
                        <a:rPr lang="fr-BE" sz="1400" dirty="0"/>
                        <a:t>1.977,60 €</a:t>
                      </a:r>
                    </a:p>
                    <a:p>
                      <a:pPr algn="r"/>
                      <a:r>
                        <a:rPr lang="fr-BE" sz="1400" dirty="0"/>
                        <a:t>1.565,60 €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81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b="1" dirty="0"/>
                        <a:t>Parterre 4  </a:t>
                      </a:r>
                      <a:r>
                        <a:rPr lang="fr-BE" sz="1400" dirty="0"/>
                        <a:t>(14m2 7X7X4)</a:t>
                      </a:r>
                    </a:p>
                    <a:p>
                      <a:r>
                        <a:rPr lang="fr-BE" sz="1400" dirty="0" err="1"/>
                        <a:t>Pénnisetum</a:t>
                      </a:r>
                      <a:r>
                        <a:rPr lang="fr-BE" sz="1400" dirty="0"/>
                        <a:t> C2 (6/m2)</a:t>
                      </a:r>
                    </a:p>
                    <a:p>
                      <a:r>
                        <a:rPr lang="fr-BE" sz="1400" dirty="0" err="1"/>
                        <a:t>Verbena</a:t>
                      </a:r>
                      <a:r>
                        <a:rPr lang="fr-BE" sz="1400" dirty="0"/>
                        <a:t>/allium </a:t>
                      </a:r>
                      <a:r>
                        <a:rPr lang="fr-BE" sz="1400" dirty="0" err="1"/>
                        <a:t>gigantum</a:t>
                      </a:r>
                      <a:r>
                        <a:rPr lang="fr-BE" sz="1400" dirty="0"/>
                        <a:t>/</a:t>
                      </a:r>
                      <a:r>
                        <a:rPr lang="fr-BE" sz="1400" dirty="0" err="1"/>
                        <a:t>gaura</a:t>
                      </a:r>
                      <a:r>
                        <a:rPr lang="fr-BE" sz="1400" dirty="0"/>
                        <a:t> (4m2)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  <a:p>
                      <a:r>
                        <a:rPr lang="fr-BE" sz="1400" dirty="0"/>
                        <a:t>84</a:t>
                      </a:r>
                    </a:p>
                    <a:p>
                      <a:r>
                        <a:rPr lang="fr-BE" sz="1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400" dirty="0"/>
                    </a:p>
                    <a:p>
                      <a:pPr algn="r"/>
                      <a:r>
                        <a:rPr lang="fr-BE" sz="1400" dirty="0"/>
                        <a:t>3,20 €</a:t>
                      </a:r>
                    </a:p>
                    <a:p>
                      <a:pPr algn="r"/>
                      <a:r>
                        <a:rPr lang="fr-BE" sz="1400" dirty="0"/>
                        <a:t>3,80 €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400" dirty="0"/>
                    </a:p>
                    <a:p>
                      <a:pPr algn="r"/>
                      <a:r>
                        <a:rPr lang="fr-BE" sz="1400" dirty="0"/>
                        <a:t>268,80 €</a:t>
                      </a:r>
                    </a:p>
                    <a:p>
                      <a:pPr algn="r"/>
                      <a:r>
                        <a:rPr lang="fr-BE" sz="1400" dirty="0"/>
                        <a:t>212,80 €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16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b="1" dirty="0"/>
                        <a:t>Parterre 5  </a:t>
                      </a:r>
                      <a:r>
                        <a:rPr lang="fr-BE" sz="1400" dirty="0"/>
                        <a:t>(70m2 14x14x10)</a:t>
                      </a:r>
                    </a:p>
                    <a:p>
                      <a:r>
                        <a:rPr lang="fr-BE" sz="1400" dirty="0" err="1"/>
                        <a:t>Pénnisetum</a:t>
                      </a:r>
                      <a:r>
                        <a:rPr lang="fr-BE" sz="1400" dirty="0"/>
                        <a:t> C2 (6m2)</a:t>
                      </a:r>
                    </a:p>
                    <a:p>
                      <a:r>
                        <a:rPr lang="fr-BE" sz="1400" dirty="0" err="1"/>
                        <a:t>Verbena</a:t>
                      </a:r>
                      <a:r>
                        <a:rPr lang="fr-BE" sz="1400" dirty="0"/>
                        <a:t>/allium </a:t>
                      </a:r>
                      <a:r>
                        <a:rPr lang="fr-BE" sz="1400" dirty="0" err="1"/>
                        <a:t>gigantum</a:t>
                      </a:r>
                      <a:r>
                        <a:rPr lang="fr-BE" sz="1400" dirty="0"/>
                        <a:t>/</a:t>
                      </a:r>
                      <a:r>
                        <a:rPr lang="fr-BE" sz="1400" dirty="0" err="1"/>
                        <a:t>gaura</a:t>
                      </a:r>
                      <a:r>
                        <a:rPr lang="fr-BE" sz="1400" dirty="0"/>
                        <a:t> (4m2)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  <a:p>
                      <a:r>
                        <a:rPr lang="fr-BE" sz="1400" dirty="0"/>
                        <a:t>420</a:t>
                      </a:r>
                    </a:p>
                    <a:p>
                      <a:r>
                        <a:rPr lang="fr-BE" sz="1400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400" dirty="0"/>
                    </a:p>
                    <a:p>
                      <a:pPr algn="r"/>
                      <a:r>
                        <a:rPr lang="fr-BE" sz="1400" dirty="0"/>
                        <a:t>3,20 €</a:t>
                      </a:r>
                    </a:p>
                    <a:p>
                      <a:pPr algn="r"/>
                      <a:r>
                        <a:rPr lang="fr-BE" sz="1400" dirty="0"/>
                        <a:t>3,80 €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400" dirty="0"/>
                    </a:p>
                    <a:p>
                      <a:pPr algn="r"/>
                      <a:r>
                        <a:rPr lang="fr-BE" sz="1400" dirty="0"/>
                        <a:t>1.344 €</a:t>
                      </a:r>
                    </a:p>
                    <a:p>
                      <a:pPr algn="r"/>
                      <a:r>
                        <a:rPr lang="fr-BE" sz="1400" dirty="0"/>
                        <a:t>1.064 €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22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/>
                        <a:t>Proposition arbres en mottes </a:t>
                      </a:r>
                      <a:r>
                        <a:rPr lang="fr-FR" sz="1400"/>
                        <a:t>12/14</a:t>
                      </a:r>
                    </a:p>
                    <a:p>
                      <a:r>
                        <a:rPr lang="fr-BE" sz="1400"/>
                        <a:t>Gingko Biloba</a:t>
                      </a:r>
                    </a:p>
                    <a:p>
                      <a:r>
                        <a:rPr lang="fr-BE" sz="1400"/>
                        <a:t>Liquidambar</a:t>
                      </a:r>
                    </a:p>
                    <a:p>
                      <a:r>
                        <a:rPr lang="fr-BE" sz="1400"/>
                        <a:t>Paulownia tomentosa</a:t>
                      </a:r>
                    </a:p>
                    <a:p>
                      <a:r>
                        <a:rPr lang="fr-BE" sz="1400"/>
                        <a:t> Prunus kazan</a:t>
                      </a:r>
                    </a:p>
                    <a:p>
                      <a:r>
                        <a:rPr lang="fr-BE" sz="1400"/>
                        <a:t>Amelancher lamarkii muliti trons 250+  (P4)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  <a:p>
                      <a:r>
                        <a:rPr lang="fr-BE" sz="1400" dirty="0"/>
                        <a:t>1</a:t>
                      </a:r>
                    </a:p>
                    <a:p>
                      <a:r>
                        <a:rPr lang="fr-BE" sz="1400" dirty="0"/>
                        <a:t>1</a:t>
                      </a:r>
                    </a:p>
                    <a:p>
                      <a:r>
                        <a:rPr lang="fr-BE" sz="1400" dirty="0"/>
                        <a:t>1</a:t>
                      </a:r>
                    </a:p>
                    <a:p>
                      <a:r>
                        <a:rPr lang="fr-BE" sz="1400" dirty="0"/>
                        <a:t>1</a:t>
                      </a:r>
                    </a:p>
                    <a:p>
                      <a:r>
                        <a:rPr lang="fr-BE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400" dirty="0"/>
                    </a:p>
                    <a:p>
                      <a:pPr algn="r"/>
                      <a:r>
                        <a:rPr lang="fr-BE" sz="1400" dirty="0"/>
                        <a:t>135 €</a:t>
                      </a:r>
                    </a:p>
                    <a:p>
                      <a:pPr algn="r"/>
                      <a:r>
                        <a:rPr lang="fr-BE" sz="1400" dirty="0"/>
                        <a:t>219 €</a:t>
                      </a:r>
                    </a:p>
                    <a:p>
                      <a:pPr algn="r"/>
                      <a:r>
                        <a:rPr lang="fr-BE" sz="1400" dirty="0"/>
                        <a:t>145 €</a:t>
                      </a:r>
                    </a:p>
                    <a:p>
                      <a:pPr algn="r"/>
                      <a:r>
                        <a:rPr lang="fr-BE" sz="1400" dirty="0"/>
                        <a:t>125 €</a:t>
                      </a:r>
                    </a:p>
                    <a:p>
                      <a:pPr algn="r"/>
                      <a:r>
                        <a:rPr lang="fr-BE" sz="1400" dirty="0"/>
                        <a:t>85 €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400" dirty="0"/>
                    </a:p>
                    <a:p>
                      <a:pPr algn="r"/>
                      <a:r>
                        <a:rPr lang="fr-BE" sz="1400" dirty="0"/>
                        <a:t>135 €</a:t>
                      </a:r>
                    </a:p>
                    <a:p>
                      <a:pPr algn="r"/>
                      <a:r>
                        <a:rPr lang="fr-BE" sz="1400" dirty="0"/>
                        <a:t>219 €</a:t>
                      </a:r>
                    </a:p>
                    <a:p>
                      <a:pPr algn="r"/>
                      <a:r>
                        <a:rPr lang="fr-BE" sz="1400" dirty="0"/>
                        <a:t>145 €</a:t>
                      </a:r>
                    </a:p>
                    <a:p>
                      <a:pPr algn="r"/>
                      <a:r>
                        <a:rPr lang="fr-BE" sz="1400" dirty="0"/>
                        <a:t>125 €</a:t>
                      </a:r>
                    </a:p>
                    <a:p>
                      <a:pPr algn="r"/>
                      <a:r>
                        <a:rPr lang="fr-BE" sz="1400" dirty="0"/>
                        <a:t>85 €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494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14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556739-F445-337F-3D35-2B0B80868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82BC42-9CD1-3415-437F-5EF05E50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379"/>
          </a:xfrm>
        </p:spPr>
        <p:txBody>
          <a:bodyPr/>
          <a:lstStyle/>
          <a:p>
            <a:r>
              <a:rPr lang="fr-BE" dirty="0"/>
              <a:t>Budget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xmlns="" id="{A14FCF56-00A4-29B6-8C8D-D45DB653A5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986350"/>
              </p:ext>
            </p:extLst>
          </p:nvPr>
        </p:nvGraphicFramePr>
        <p:xfrm>
          <a:off x="2589211" y="1429753"/>
          <a:ext cx="8582110" cy="3693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158495">
                  <a:extLst>
                    <a:ext uri="{9D8B030D-6E8A-4147-A177-3AD203B41FA5}">
                      <a16:colId xmlns:a16="http://schemas.microsoft.com/office/drawing/2014/main" xmlns="" val="3943248999"/>
                    </a:ext>
                  </a:extLst>
                </a:gridCol>
                <a:gridCol w="1110443">
                  <a:extLst>
                    <a:ext uri="{9D8B030D-6E8A-4147-A177-3AD203B41FA5}">
                      <a16:colId xmlns:a16="http://schemas.microsoft.com/office/drawing/2014/main" xmlns="" val="645040699"/>
                    </a:ext>
                  </a:extLst>
                </a:gridCol>
                <a:gridCol w="984256">
                  <a:extLst>
                    <a:ext uri="{9D8B030D-6E8A-4147-A177-3AD203B41FA5}">
                      <a16:colId xmlns:a16="http://schemas.microsoft.com/office/drawing/2014/main" xmlns="" val="2001732959"/>
                    </a:ext>
                  </a:extLst>
                </a:gridCol>
                <a:gridCol w="1328916">
                  <a:extLst>
                    <a:ext uri="{9D8B030D-6E8A-4147-A177-3AD203B41FA5}">
                      <a16:colId xmlns:a16="http://schemas.microsoft.com/office/drawing/2014/main" xmlns="" val="1386393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400" dirty="0"/>
                        <a:t>Libellé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Quantité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P.U.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040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Proposition habillage mur du préau</a:t>
                      </a:r>
                    </a:p>
                    <a:p>
                      <a:r>
                        <a:rPr lang="fr-FR" sz="1400" b="0" dirty="0"/>
                        <a:t>Hydrangea </a:t>
                      </a:r>
                      <a:r>
                        <a:rPr lang="fr-FR" sz="1400" b="0" dirty="0" err="1"/>
                        <a:t>Petiolaris</a:t>
                      </a:r>
                      <a:r>
                        <a:rPr lang="fr-FR" sz="1400" b="0" dirty="0"/>
                        <a:t> 80/100</a:t>
                      </a:r>
                    </a:p>
                    <a:p>
                      <a:r>
                        <a:rPr lang="fr-FR" sz="1400" b="0" dirty="0" err="1"/>
                        <a:t>Caprifolium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  <a:p>
                      <a:r>
                        <a:rPr lang="fr-BE" sz="1400" dirty="0"/>
                        <a:t>6</a:t>
                      </a:r>
                    </a:p>
                    <a:p>
                      <a:r>
                        <a:rPr lang="fr-BE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400" dirty="0"/>
                    </a:p>
                    <a:p>
                      <a:pPr algn="r"/>
                      <a:r>
                        <a:rPr lang="fr-BE" sz="1400" dirty="0"/>
                        <a:t>46,80 €</a:t>
                      </a:r>
                    </a:p>
                    <a:p>
                      <a:pPr algn="r"/>
                      <a:r>
                        <a:rPr lang="fr-BE" sz="1400" dirty="0"/>
                        <a:t>35,50 €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400" dirty="0"/>
                    </a:p>
                    <a:p>
                      <a:pPr algn="r"/>
                      <a:r>
                        <a:rPr lang="fr-BE" sz="1400" dirty="0"/>
                        <a:t>281 €</a:t>
                      </a:r>
                    </a:p>
                    <a:p>
                      <a:pPr algn="r"/>
                      <a:r>
                        <a:rPr lang="fr-BE" sz="1400" dirty="0"/>
                        <a:t>213 €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703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Clôture en ganivelles H60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400" dirty="0"/>
                        <a:t>60 €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400" dirty="0"/>
                        <a:t>1.200 €</a:t>
                      </a:r>
                    </a:p>
                    <a:p>
                      <a:pPr algn="r"/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81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b="1" dirty="0"/>
                        <a:t>Copeaux décoratifs naturel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200 m²</a:t>
                      </a:r>
                    </a:p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400" dirty="0"/>
                        <a:t>1,50 € 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400" dirty="0"/>
                        <a:t>300 €</a:t>
                      </a:r>
                    </a:p>
                    <a:p>
                      <a:pPr algn="r"/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163677"/>
                  </a:ext>
                </a:extLst>
              </a:tr>
              <a:tr h="378192">
                <a:tc>
                  <a:txBody>
                    <a:bodyPr/>
                    <a:lstStyle/>
                    <a:p>
                      <a:r>
                        <a:rPr lang="fr-FR" sz="1400" b="1" dirty="0"/>
                        <a:t>Fer à béton diamètre 20mm/6m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400" dirty="0"/>
                        <a:t>30 €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400" dirty="0"/>
                        <a:t>510 €</a:t>
                      </a:r>
                    </a:p>
                    <a:p>
                      <a:pPr algn="r"/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22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M.O.  Amendements Location machines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8.400 €</a:t>
                      </a:r>
                    </a:p>
                    <a:p>
                      <a:pPr algn="r"/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494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400" dirty="0" smtClean="0"/>
                        <a:t>18886€</a:t>
                      </a:r>
                      <a:endParaRPr lang="fr-BE" sz="1400" dirty="0"/>
                    </a:p>
                    <a:p>
                      <a:pPr algn="r"/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781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77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23F99AD-4FC0-5343-B302-56B5FA27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4812"/>
          </a:xfrm>
        </p:spPr>
        <p:txBody>
          <a:bodyPr/>
          <a:lstStyle/>
          <a:p>
            <a:r>
              <a:rPr lang="fr-FR" dirty="0"/>
              <a:t>Situation actuelle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5C0860A-0E9F-3F59-4454-BD9BA107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8922"/>
            <a:ext cx="8915400" cy="5047862"/>
          </a:xfrm>
        </p:spPr>
        <p:txBody>
          <a:bodyPr>
            <a:normAutofit/>
          </a:bodyPr>
          <a:lstStyle/>
          <a:p>
            <a:pPr algn="just"/>
            <a:r>
              <a:rPr lang="fr-FR" sz="2000" dirty="0"/>
              <a:t>Propriété communale, la place de Hèze, dite Bruyère Caton, est située au </a:t>
            </a:r>
            <a:r>
              <a:rPr lang="fr-FR" sz="2000" b="1" dirty="0"/>
              <a:t>cœur du village</a:t>
            </a:r>
            <a:r>
              <a:rPr lang="fr-FR" sz="2000" dirty="0"/>
              <a:t>. (superficie de ± 1,2 hectare)</a:t>
            </a:r>
          </a:p>
          <a:p>
            <a:pPr algn="just"/>
            <a:r>
              <a:rPr lang="fr-FR" sz="2000" dirty="0"/>
              <a:t>La place comprend des </a:t>
            </a:r>
            <a:r>
              <a:rPr lang="fr-FR" sz="2000" b="1" dirty="0"/>
              <a:t>zones herbeuses </a:t>
            </a:r>
            <a:r>
              <a:rPr lang="fr-FR" sz="2000" dirty="0"/>
              <a:t>en pente, un </a:t>
            </a:r>
            <a:r>
              <a:rPr lang="fr-FR" sz="2000" b="1" dirty="0"/>
              <a:t>petit bois de robiniers</a:t>
            </a:r>
            <a:r>
              <a:rPr lang="fr-FR" sz="2000" dirty="0"/>
              <a:t>, et une vaste zone de « </a:t>
            </a:r>
            <a:r>
              <a:rPr lang="fr-FR" sz="2000" b="1" dirty="0"/>
              <a:t>parking</a:t>
            </a:r>
            <a:r>
              <a:rPr lang="fr-FR" sz="2000" dirty="0"/>
              <a:t> »</a:t>
            </a:r>
          </a:p>
          <a:p>
            <a:endParaRPr lang="fr-BE" dirty="0"/>
          </a:p>
        </p:txBody>
      </p:sp>
      <p:pic>
        <p:nvPicPr>
          <p:cNvPr id="4" name="Image 3" descr="Une image contenant plein air, herbe, plante, arbre&#10;&#10;Description générée automatiquement">
            <a:extLst>
              <a:ext uri="{FF2B5EF4-FFF2-40B4-BE49-F238E27FC236}">
                <a16:creationId xmlns:a16="http://schemas.microsoft.com/office/drawing/2014/main" xmlns="" id="{E169F84D-2B9A-2E40-8820-C25AEBB64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276" y="3167133"/>
            <a:ext cx="3994491" cy="2995868"/>
          </a:xfrm>
          <a:prstGeom prst="rect">
            <a:avLst/>
          </a:prstGeom>
        </p:spPr>
      </p:pic>
      <p:pic>
        <p:nvPicPr>
          <p:cNvPr id="5" name="Image 4" descr="Une image contenant plein air, arbre, sol, herbe&#10;&#10;Description générée automatiquement">
            <a:extLst>
              <a:ext uri="{FF2B5EF4-FFF2-40B4-BE49-F238E27FC236}">
                <a16:creationId xmlns:a16="http://schemas.microsoft.com/office/drawing/2014/main" xmlns="" id="{2086A7E3-9998-067D-6957-8FBFE72A1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89" y="3469581"/>
            <a:ext cx="5006270" cy="23122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5B5A89E-5271-C04E-64D9-631D5E5ABFD9}"/>
              </a:ext>
            </a:extLst>
          </p:cNvPr>
          <p:cNvSpPr txBox="1"/>
          <p:nvPr/>
        </p:nvSpPr>
        <p:spPr>
          <a:xfrm>
            <a:off x="279919" y="64287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913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65BB04-FC15-BE92-BB33-BCF3765F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379"/>
          </a:xfrm>
        </p:spPr>
        <p:txBody>
          <a:bodyPr/>
          <a:lstStyle/>
          <a:p>
            <a:r>
              <a:rPr lang="fr-BE" dirty="0"/>
              <a:t>Thématique 1 : </a:t>
            </a:r>
            <a:r>
              <a:rPr lang="fr-BE" dirty="0">
                <a:solidFill>
                  <a:srgbClr val="C00000"/>
                </a:solidFill>
              </a:rPr>
              <a:t>Le cadre de vie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D8C07BF-EF4B-0795-6B37-81056CD7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83632"/>
            <a:ext cx="8915400" cy="4527590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L’ensemble est repris depuis 2012 au </a:t>
            </a:r>
            <a:r>
              <a:rPr lang="fr-FR" sz="2400" b="1" dirty="0"/>
              <a:t>PCDR</a:t>
            </a:r>
            <a:r>
              <a:rPr lang="fr-FR" sz="2400" dirty="0"/>
              <a:t> avec un projet de rénovation et de « </a:t>
            </a:r>
            <a:r>
              <a:rPr lang="fr-FR" sz="2400" dirty="0" err="1"/>
              <a:t>reverdurisation</a:t>
            </a:r>
            <a:r>
              <a:rPr lang="fr-FR" sz="2400" dirty="0"/>
              <a:t> »  (projet LT-22)</a:t>
            </a:r>
          </a:p>
          <a:p>
            <a:pPr algn="just"/>
            <a:r>
              <a:rPr lang="fr-FR" sz="2400" dirty="0"/>
              <a:t>L’aménagement d’</a:t>
            </a:r>
            <a:r>
              <a:rPr lang="fr-FR" sz="2400" b="1" dirty="0"/>
              <a:t>une plaine de jeux </a:t>
            </a:r>
            <a:r>
              <a:rPr lang="fr-FR" sz="2400" dirty="0"/>
              <a:t>pour les petits a vu le jour en 2023 ainsi que la rénovation des anciennes </a:t>
            </a:r>
            <a:r>
              <a:rPr lang="fr-FR" sz="2400" b="1" dirty="0"/>
              <a:t>installations PISQ </a:t>
            </a:r>
            <a:r>
              <a:rPr lang="fr-FR" sz="2400" dirty="0"/>
              <a:t>: tables de ping-pong, kiosque-abri, tables de pique-nique. </a:t>
            </a:r>
          </a:p>
          <a:p>
            <a:pPr algn="just"/>
            <a:r>
              <a:rPr lang="fr-BE" sz="2400" b="1" dirty="0"/>
              <a:t>Amélioration</a:t>
            </a:r>
            <a:r>
              <a:rPr lang="fr-BE" sz="2400" dirty="0"/>
              <a:t> et </a:t>
            </a:r>
            <a:r>
              <a:rPr lang="fr-BE" sz="2400" b="1" dirty="0"/>
              <a:t>embellissement</a:t>
            </a:r>
            <a:r>
              <a:rPr lang="fr-BE" sz="2400" dirty="0"/>
              <a:t> de l’espace dans une optique évolutive (projet prévu sur plusieurs années)</a:t>
            </a:r>
          </a:p>
          <a:p>
            <a:pPr algn="just"/>
            <a:r>
              <a:rPr lang="fr-FR" sz="2400" dirty="0"/>
              <a:t>Accentue le caractère </a:t>
            </a:r>
            <a:r>
              <a:rPr lang="fr-FR" sz="2400" b="1" dirty="0"/>
              <a:t>convivial</a:t>
            </a:r>
            <a:r>
              <a:rPr lang="fr-FR" sz="2400" dirty="0"/>
              <a:t> et </a:t>
            </a:r>
            <a:r>
              <a:rPr lang="fr-FR" sz="2400" b="1" dirty="0"/>
              <a:t>social</a:t>
            </a:r>
            <a:r>
              <a:rPr lang="fr-FR" sz="2400" dirty="0"/>
              <a:t> de la place villageoise</a:t>
            </a:r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542C580-FDD6-62D6-CA88-77FFD417E681}"/>
              </a:ext>
            </a:extLst>
          </p:cNvPr>
          <p:cNvSpPr txBox="1"/>
          <p:nvPr/>
        </p:nvSpPr>
        <p:spPr>
          <a:xfrm>
            <a:off x="279919" y="642879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5580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7E5679-6998-2D31-E470-6C937D978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716AA3-7D86-2896-8BF6-2CC32B88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379"/>
          </a:xfrm>
        </p:spPr>
        <p:txBody>
          <a:bodyPr/>
          <a:lstStyle/>
          <a:p>
            <a:r>
              <a:rPr lang="fr-BE" dirty="0"/>
              <a:t>Thématique 2 : </a:t>
            </a:r>
            <a:r>
              <a:rPr lang="fr-BE" dirty="0">
                <a:solidFill>
                  <a:srgbClr val="C00000"/>
                </a:solidFill>
              </a:rPr>
              <a:t>La vie associative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943AEBA-6194-D621-9CB7-361C0FDD5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83632"/>
            <a:ext cx="8915400" cy="4527590"/>
          </a:xfrm>
        </p:spPr>
        <p:txBody>
          <a:bodyPr/>
          <a:lstStyle/>
          <a:p>
            <a:pPr algn="just"/>
            <a:r>
              <a:rPr lang="fr-BE" sz="2400" dirty="0"/>
              <a:t>Lien indispensable entre la </a:t>
            </a:r>
            <a:r>
              <a:rPr lang="fr-BE" sz="2400" b="1" dirty="0"/>
              <a:t>plaine de jeu </a:t>
            </a:r>
            <a:r>
              <a:rPr lang="fr-BE" sz="2400" dirty="0"/>
              <a:t>et </a:t>
            </a:r>
            <a:r>
              <a:rPr lang="fr-BE" sz="2400" b="1" dirty="0"/>
              <a:t>la salle communale.</a:t>
            </a:r>
          </a:p>
          <a:p>
            <a:r>
              <a:rPr lang="fr-BE" sz="2400" dirty="0"/>
              <a:t>Endroit idéal pour des </a:t>
            </a:r>
            <a:r>
              <a:rPr lang="fr-BE" sz="2400" b="1" dirty="0"/>
              <a:t>évènements associatifs</a:t>
            </a:r>
            <a:r>
              <a:rPr lang="fr-FR" sz="2400" b="1" dirty="0"/>
              <a:t>, culturels ou festifs </a:t>
            </a:r>
            <a:r>
              <a:rPr lang="fr-FR" sz="2400" dirty="0"/>
              <a:t>( Jogging, Marche </a:t>
            </a:r>
            <a:r>
              <a:rPr lang="fr-FR" sz="2400" dirty="0" err="1"/>
              <a:t>Adeps</a:t>
            </a:r>
            <a:r>
              <a:rPr lang="fr-FR" sz="2400" dirty="0"/>
              <a:t>, Rallye équestre de la St Georges, Saint Nicolas, Halloween, Noël, Fête des voisins, bureaux de votes, …).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DA34AFE-75A9-0564-38E8-04B4B1290179}"/>
              </a:ext>
            </a:extLst>
          </p:cNvPr>
          <p:cNvSpPr txBox="1"/>
          <p:nvPr/>
        </p:nvSpPr>
        <p:spPr>
          <a:xfrm>
            <a:off x="279919" y="64287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5308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D8BD30-D701-FCA3-04B1-02E2DD2C2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D9AEEAA-4AD5-C328-93F4-AA1902A7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379"/>
          </a:xfrm>
        </p:spPr>
        <p:txBody>
          <a:bodyPr/>
          <a:lstStyle/>
          <a:p>
            <a:r>
              <a:rPr lang="fr-BE" dirty="0"/>
              <a:t>Thématique 3 : </a:t>
            </a:r>
            <a:r>
              <a:rPr lang="fr-BE" dirty="0">
                <a:solidFill>
                  <a:srgbClr val="C00000"/>
                </a:solidFill>
              </a:rPr>
              <a:t>Les circuits locaux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E777181-30F3-2EF3-9B6B-12E45C66E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83632"/>
            <a:ext cx="8915400" cy="4527590"/>
          </a:xfrm>
        </p:spPr>
        <p:txBody>
          <a:bodyPr/>
          <a:lstStyle/>
          <a:p>
            <a:r>
              <a:rPr lang="fr-FR" sz="2400" dirty="0"/>
              <a:t>Entreprises locales de Hèze pour la réalisation et l’entretien </a:t>
            </a:r>
            <a:r>
              <a:rPr lang="fr-FR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200" dirty="0"/>
              <a:t>Green-</a:t>
            </a:r>
            <a:r>
              <a:rPr lang="fr-FR" sz="2200" dirty="0" err="1"/>
              <a:t>Gate</a:t>
            </a:r>
            <a:endParaRPr lang="fr-FR" sz="2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200" dirty="0"/>
              <a:t>Jardins de Laurent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200" dirty="0"/>
              <a:t>Maxi Green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2200" dirty="0"/>
              <a:t>Citoyens</a:t>
            </a:r>
            <a:endParaRPr lang="fr-BE" sz="2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336B985-DCC8-528B-69B1-88BE9D2FA617}"/>
              </a:ext>
            </a:extLst>
          </p:cNvPr>
          <p:cNvSpPr txBox="1"/>
          <p:nvPr/>
        </p:nvSpPr>
        <p:spPr>
          <a:xfrm>
            <a:off x="279919" y="642879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0397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F38EF0-0CD0-889B-327C-B121BE54C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DD169DC-F82C-F01F-09F3-49354FA4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379"/>
          </a:xfrm>
        </p:spPr>
        <p:txBody>
          <a:bodyPr>
            <a:noAutofit/>
          </a:bodyPr>
          <a:lstStyle/>
          <a:p>
            <a:r>
              <a:rPr lang="fr-BE" dirty="0"/>
              <a:t>Thématique 4 : </a:t>
            </a:r>
            <a:r>
              <a:rPr lang="fr-FR" dirty="0">
                <a:solidFill>
                  <a:srgbClr val="C00000"/>
                </a:solidFill>
              </a:rPr>
              <a:t>Les liens sociaux, la cohésion et l’inclusion</a:t>
            </a:r>
            <a:endParaRPr lang="fr-BE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884603-58F5-1C5D-ED21-A5E08DFBD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211355"/>
            <a:ext cx="8915400" cy="3699866"/>
          </a:xfrm>
        </p:spPr>
        <p:txBody>
          <a:bodyPr/>
          <a:lstStyle/>
          <a:p>
            <a:pPr algn="just"/>
            <a:r>
              <a:rPr lang="fr-BE" sz="2400" dirty="0"/>
              <a:t>Différentes organisations des particuliers, du Comité des Fêtes et de la commune</a:t>
            </a:r>
          </a:p>
          <a:p>
            <a:pPr algn="just"/>
            <a:r>
              <a:rPr lang="fr-BE" sz="2400" dirty="0"/>
              <a:t>Espace de rencontres avec tables pique-nique, kiosque et bancs</a:t>
            </a:r>
          </a:p>
          <a:p>
            <a:pPr algn="just"/>
            <a:r>
              <a:rPr lang="fr-BE" sz="2400" dirty="0"/>
              <a:t>Mise en place d’une boîte à livres</a:t>
            </a:r>
          </a:p>
          <a:p>
            <a:pPr algn="just"/>
            <a:r>
              <a:rPr lang="fr-BE" sz="2400" dirty="0"/>
              <a:t>Entretien des parterres par les citoyens</a:t>
            </a:r>
          </a:p>
          <a:p>
            <a:pPr algn="just"/>
            <a:r>
              <a:rPr lang="fr-BE" sz="2400" dirty="0"/>
              <a:t>Espace extérieur accessible aux PMR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5314573-DBF2-61D4-FBBB-81F82B9D5C36}"/>
              </a:ext>
            </a:extLst>
          </p:cNvPr>
          <p:cNvSpPr txBox="1"/>
          <p:nvPr/>
        </p:nvSpPr>
        <p:spPr>
          <a:xfrm>
            <a:off x="279919" y="64287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2735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6BE7EF-2EBE-0112-4FBF-A11DFB95C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D1A3D7F-AAF1-265F-1F7C-FCD494A3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379"/>
          </a:xfrm>
        </p:spPr>
        <p:txBody>
          <a:bodyPr/>
          <a:lstStyle/>
          <a:p>
            <a:r>
              <a:rPr lang="fr-BE" dirty="0"/>
              <a:t>Thématique 5 : </a:t>
            </a:r>
            <a:r>
              <a:rPr lang="fr-BE" dirty="0">
                <a:solidFill>
                  <a:srgbClr val="C00000"/>
                </a:solidFill>
              </a:rPr>
              <a:t>L’information citoyenne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EDC45BC-F817-B9D4-9B09-CAE885B3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83632"/>
            <a:ext cx="8915400" cy="4527590"/>
          </a:xfrm>
        </p:spPr>
        <p:txBody>
          <a:bodyPr>
            <a:normAutofit/>
          </a:bodyPr>
          <a:lstStyle/>
          <a:p>
            <a:r>
              <a:rPr lang="fr-BE" sz="2400" dirty="0"/>
              <a:t>Tableau didactique de l’Office du Tourisme relatifs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200" dirty="0"/>
              <a:t>aux ballades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200" dirty="0"/>
              <a:t>à la vie et aux activités du village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200" dirty="0"/>
              <a:t>…</a:t>
            </a:r>
          </a:p>
          <a:p>
            <a:r>
              <a:rPr lang="fr-FR" sz="2400" b="1" dirty="0"/>
              <a:t>Monument commémoratif </a:t>
            </a:r>
            <a:r>
              <a:rPr lang="fr-FR" sz="2400" dirty="0"/>
              <a:t>aux combattants de la guerre 14-18</a:t>
            </a:r>
            <a:endParaRPr lang="fr-BE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56C1843-AF05-6FB6-8D22-3D091177AB6A}"/>
              </a:ext>
            </a:extLst>
          </p:cNvPr>
          <p:cNvSpPr txBox="1"/>
          <p:nvPr/>
        </p:nvSpPr>
        <p:spPr>
          <a:xfrm>
            <a:off x="279919" y="642879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8839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475BBF-A8F9-5D5D-C961-C85446D1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A9A343-969B-DD75-0A10-D39D3BCF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379"/>
          </a:xfrm>
        </p:spPr>
        <p:txBody>
          <a:bodyPr/>
          <a:lstStyle/>
          <a:p>
            <a:r>
              <a:rPr lang="fr-BE" dirty="0"/>
              <a:t>Thématique 6 : </a:t>
            </a:r>
            <a:r>
              <a:rPr lang="fr-BE" dirty="0">
                <a:solidFill>
                  <a:srgbClr val="C00000"/>
                </a:solidFill>
              </a:rPr>
              <a:t>La biodiversité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9A9D61D-BA38-1712-880F-E1EC2CF0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83632"/>
            <a:ext cx="8915400" cy="4527590"/>
          </a:xfrm>
        </p:spPr>
        <p:txBody>
          <a:bodyPr/>
          <a:lstStyle/>
          <a:p>
            <a:r>
              <a:rPr lang="fr-BE" sz="2400" dirty="0"/>
              <a:t>Arbres mellifères</a:t>
            </a:r>
          </a:p>
          <a:p>
            <a:r>
              <a:rPr lang="fr-BE" sz="2400" dirty="0"/>
              <a:t>Haies</a:t>
            </a:r>
          </a:p>
          <a:p>
            <a:r>
              <a:rPr lang="fr-FR" sz="24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Plantation d’un chèvrefeuille et d’un hortensia grimpant </a:t>
            </a:r>
            <a:endParaRPr lang="fr-BE" sz="2400" dirty="0"/>
          </a:p>
          <a:p>
            <a:r>
              <a:rPr lang="fr-BE" sz="2400" dirty="0"/>
              <a:t>Essences locales</a:t>
            </a:r>
          </a:p>
          <a:p>
            <a:r>
              <a:rPr lang="fr-BE" sz="2400" dirty="0"/>
              <a:t>Nichoirs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5DECB24-2AFE-B177-E339-813FE1A928AE}"/>
              </a:ext>
            </a:extLst>
          </p:cNvPr>
          <p:cNvSpPr txBox="1"/>
          <p:nvPr/>
        </p:nvSpPr>
        <p:spPr>
          <a:xfrm>
            <a:off x="279919" y="64287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2415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D070D0-2ECB-94BD-0498-7A8851036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99AFDC-A6E4-024D-C51C-FBD97BDC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3269"/>
          </a:xfrm>
        </p:spPr>
        <p:txBody>
          <a:bodyPr>
            <a:normAutofit fontScale="90000"/>
          </a:bodyPr>
          <a:lstStyle/>
          <a:p>
            <a:pPr algn="just"/>
            <a:r>
              <a:rPr lang="fr-FR" dirty="0"/>
              <a:t>Finalité du projet avec améliorations sur plusieurs années en fonction des budgets futurs</a:t>
            </a:r>
            <a:endParaRPr lang="fr-BE" dirty="0"/>
          </a:p>
        </p:txBody>
      </p:sp>
      <p:pic>
        <p:nvPicPr>
          <p:cNvPr id="4" name="Image 3" descr="Une image contenant plein air, arbre, sol, herbe&#10;&#10;Description générée automatiquement">
            <a:extLst>
              <a:ext uri="{FF2B5EF4-FFF2-40B4-BE49-F238E27FC236}">
                <a16:creationId xmlns:a16="http://schemas.microsoft.com/office/drawing/2014/main" xmlns="" id="{F024F9C9-D37E-5185-0714-35A4F402A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10" y="2206076"/>
            <a:ext cx="4871677" cy="2250106"/>
          </a:xfrm>
          <a:prstGeom prst="rect">
            <a:avLst/>
          </a:prstGeom>
        </p:spPr>
      </p:pic>
      <p:pic>
        <p:nvPicPr>
          <p:cNvPr id="8" name="Image 7" descr="Une image contenant terrain de jeux, herbe, arbre, plein air&#10;&#10;Description générée automatiquement">
            <a:extLst>
              <a:ext uri="{FF2B5EF4-FFF2-40B4-BE49-F238E27FC236}">
                <a16:creationId xmlns:a16="http://schemas.microsoft.com/office/drawing/2014/main" xmlns="" id="{DE67B7CB-C4E2-D95B-0867-42DEB4E7F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2212092"/>
            <a:ext cx="4148889" cy="3111667"/>
          </a:xfrm>
          <a:prstGeom prst="rect">
            <a:avLst/>
          </a:prstGeom>
        </p:spPr>
      </p:pic>
      <p:pic>
        <p:nvPicPr>
          <p:cNvPr id="5" name="Image 4" descr="Une image contenant plein air, sol, arbre, plante&#10;&#10;Description générée automatiquement">
            <a:extLst>
              <a:ext uri="{FF2B5EF4-FFF2-40B4-BE49-F238E27FC236}">
                <a16:creationId xmlns:a16="http://schemas.microsoft.com/office/drawing/2014/main" xmlns="" id="{46F3433B-CE79-B680-436C-CDF64A62F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210" y="4532382"/>
            <a:ext cx="4871677" cy="225010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C1F10EF-77D6-65BB-13A0-DC63BEFDD46D}"/>
              </a:ext>
            </a:extLst>
          </p:cNvPr>
          <p:cNvSpPr txBox="1"/>
          <p:nvPr/>
        </p:nvSpPr>
        <p:spPr>
          <a:xfrm>
            <a:off x="279919" y="642879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8449790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</TotalTime>
  <Words>676</Words>
  <Application>Microsoft Office PowerPoint</Application>
  <PresentationFormat>Grand écran</PresentationFormat>
  <Paragraphs>210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Brin</vt:lpstr>
      <vt:lpstr>Budget Participatif 2024</vt:lpstr>
      <vt:lpstr>Situation actuelle</vt:lpstr>
      <vt:lpstr>Thématique 1 : Le cadre de vie</vt:lpstr>
      <vt:lpstr>Thématique 2 : La vie associative</vt:lpstr>
      <vt:lpstr>Thématique 3 : Les circuits locaux</vt:lpstr>
      <vt:lpstr>Thématique 4 : Les liens sociaux, la cohésion et l’inclusion</vt:lpstr>
      <vt:lpstr>Thématique 5 : L’information citoyenne</vt:lpstr>
      <vt:lpstr>Thématique 6 : La biodiversité</vt:lpstr>
      <vt:lpstr>Finalité du projet avec améliorations sur plusieurs années en fonction des budgets futurs</vt:lpstr>
      <vt:lpstr>Description du projet</vt:lpstr>
      <vt:lpstr>Description du projet</vt:lpstr>
      <vt:lpstr>Réalisation</vt:lpstr>
      <vt:lpstr>Réalisation</vt:lpstr>
      <vt:lpstr>Budget</vt:lpstr>
      <vt:lpstr>Budget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Participatif 2024</dc:title>
  <dc:creator>Nicolas De Belder</dc:creator>
  <cp:lastModifiedBy>Compte Microsoft</cp:lastModifiedBy>
  <cp:revision>10</cp:revision>
  <dcterms:created xsi:type="dcterms:W3CDTF">2024-03-11T13:50:54Z</dcterms:created>
  <dcterms:modified xsi:type="dcterms:W3CDTF">2024-03-28T11:09:00Z</dcterms:modified>
</cp:coreProperties>
</file>