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24384000" cy="13716000"/>
  <p:notesSz cx="6858000" cy="9144000"/>
  <p:embeddedFontLst>
    <p:embeddedFont>
      <p:font typeface="Helvetica Neue" panose="020B0604020202020204" charset="0"/>
      <p:regular r:id="rId17"/>
      <p:bold r:id="rId18"/>
      <p:italic r:id="rId19"/>
      <p:boldItalic r:id="rId20"/>
    </p:embeddedFont>
    <p:embeddedFont>
      <p:font typeface="Helvetica Neue Light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j709Yp24s7aj/967TpKPkAssXI7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754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c60356136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c603561361_0_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c603561361_0_2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2c603561361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c603561361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g2c60356136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c603561361_0_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g2c603561361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5pPr>
            <a:lvl6pPr marL="2743200" lvl="5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ces">
  <p:cSld name="Puce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1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609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1pPr>
            <a:lvl2pPr marL="914400" lvl="1" indent="-609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2pPr>
            <a:lvl3pPr marL="1371600" lvl="2" indent="-609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3pPr>
            <a:lvl4pPr marL="1828800" lvl="3" indent="-609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4pPr>
            <a:lvl5pPr marL="2286000" lvl="4" indent="-609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5pPr>
            <a:lvl6pPr marL="2743200" lvl="5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 photos">
  <p:cSld name="3 photo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>
            <a:spLocks noGrp="1"/>
          </p:cNvSpPr>
          <p:nvPr>
            <p:ph type="pic" idx="2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22"/>
          <p:cNvSpPr>
            <a:spLocks noGrp="1"/>
          </p:cNvSpPr>
          <p:nvPr>
            <p:ph type="pic" idx="3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22"/>
          <p:cNvSpPr>
            <a:spLocks noGrp="1"/>
          </p:cNvSpPr>
          <p:nvPr>
            <p:ph type="pic" idx="4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Google Shape;53;p22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tion">
  <p:cSld name="Cita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>
            <a:spLocks noGrp="1"/>
          </p:cNvSpPr>
          <p:nvPr>
            <p:ph type="body" idx="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i="1"/>
            </a:lvl1pPr>
            <a:lvl2pPr marL="914400" lvl="1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body" idx="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Helvetica Neue"/>
              <a:buNone/>
              <a:defRPr sz="4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">
  <p:cSld name="Photo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4"/>
          <p:cNvSpPr>
            <a:spLocks noGrp="1"/>
          </p:cNvSpPr>
          <p:nvPr>
            <p:ph type="pic" idx="2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24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erge">
  <p:cSld name="Vierg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5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puces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3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609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1pPr>
            <a:lvl2pPr marL="914400" lvl="1" indent="-609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2pPr>
            <a:lvl3pPr marL="1371600" lvl="2" indent="-609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3pPr>
            <a:lvl4pPr marL="1828800" lvl="3" indent="-609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4pPr>
            <a:lvl5pPr marL="2286000" lvl="4" indent="-609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  <a:defRPr sz="4800"/>
            </a:lvl5pPr>
            <a:lvl6pPr marL="2743200" lvl="5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Horizontale">
  <p:cSld name="Photo - Horizonta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>
            <a:spLocks noGrp="1"/>
          </p:cNvSpPr>
          <p:nvPr>
            <p:ph type="pic" idx="2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  <a:noFill/>
          <a:ln>
            <a:noFill/>
          </a:ln>
        </p:spPr>
      </p:sp>
      <p:sp>
        <p:nvSpPr>
          <p:cNvPr id="19" name="Google Shape;19;p14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body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5pPr>
            <a:lvl6pPr marL="2743200" lvl="5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- Centré">
  <p:cSld name="Titre - Centré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5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Verticale">
  <p:cSld name="Photo - Vertica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6"/>
          <p:cNvSpPr>
            <a:spLocks noGrp="1"/>
          </p:cNvSpPr>
          <p:nvPr>
            <p:ph type="pic" idx="2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  <a:noFill/>
          <a:ln>
            <a:noFill/>
          </a:ln>
        </p:spPr>
      </p:sp>
      <p:sp>
        <p:nvSpPr>
          <p:cNvPr id="27" name="Google Shape;27;p16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Helvetica Neue"/>
              <a:buNone/>
              <a:defRPr sz="8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body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/>
            </a:lvl5pPr>
            <a:lvl6pPr marL="2743200" lvl="5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- Haut">
  <p:cSld name="Titre - Hau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7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, puces et photo">
  <p:cSld name="Titre, puces et photo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>
            <a:spLocks noGrp="1"/>
          </p:cNvSpPr>
          <p:nvPr>
            <p:ph type="pic" idx="2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  <a:noFill/>
          <a:ln>
            <a:noFill/>
          </a:ln>
        </p:spPr>
      </p:sp>
      <p:sp>
        <p:nvSpPr>
          <p:cNvPr id="35" name="Google Shape;35;p18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530225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3800"/>
            </a:lvl1pPr>
            <a:lvl2pPr marL="914400" lvl="1" indent="-530225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3800"/>
            </a:lvl2pPr>
            <a:lvl3pPr marL="1371600" lvl="2" indent="-530225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3800"/>
            </a:lvl3pPr>
            <a:lvl4pPr marL="1828800" lvl="3" indent="-530225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3800"/>
            </a:lvl4pPr>
            <a:lvl5pPr marL="2286000" lvl="4" indent="-530225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3800"/>
            </a:lvl5pPr>
            <a:lvl6pPr marL="2743200" lvl="5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, puces, vidéo direct, petit">
  <p:cSld name="Titre, puces, vidéo direct, peti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9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530225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3800"/>
            </a:lvl1pPr>
            <a:lvl2pPr marL="914400" lvl="1" indent="-530225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3800"/>
            </a:lvl2pPr>
            <a:lvl3pPr marL="1371600" lvl="2" indent="-530225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3800"/>
            </a:lvl3pPr>
            <a:lvl4pPr marL="1828800" lvl="3" indent="-530225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3800"/>
            </a:lvl4pPr>
            <a:lvl5pPr marL="2286000" lvl="4" indent="-530225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3800"/>
            </a:lvl5pPr>
            <a:lvl6pPr marL="2743200" lvl="5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, puces, vidéo direct, grand">
  <p:cSld name="Titre, puces, vidéo direct, grand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0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530225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3800"/>
            </a:lvl1pPr>
            <a:lvl2pPr marL="914400" lvl="1" indent="-530225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3800"/>
            </a:lvl2pPr>
            <a:lvl3pPr marL="1371600" lvl="2" indent="-530225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3800"/>
            </a:lvl3pPr>
            <a:lvl4pPr marL="1828800" lvl="3" indent="-530225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3800"/>
            </a:lvl4pPr>
            <a:lvl5pPr marL="2286000" lvl="4" indent="-530225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4750"/>
              <a:buFont typeface="Helvetica Neue"/>
              <a:buChar char="•"/>
              <a:defRPr sz="3800"/>
            </a:lvl5pPr>
            <a:lvl6pPr marL="2743200" lvl="5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marR="0" lvl="0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413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Helvetica Neue"/>
              <a:buChar char="•"/>
              <a:defRPr sz="5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coullemont.b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"/>
          <p:cNvSpPr txBox="1">
            <a:spLocks noGrp="1"/>
          </p:cNvSpPr>
          <p:nvPr>
            <p:ph type="subTitle" idx="4294967295"/>
          </p:nvPr>
        </p:nvSpPr>
        <p:spPr>
          <a:xfrm>
            <a:off x="1778000" y="8180077"/>
            <a:ext cx="20828000" cy="2193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 lnSpcReduction="1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44"/>
              <a:buFont typeface="Helvetica Neue"/>
              <a:buNone/>
            </a:pPr>
            <a:r>
              <a:rPr lang="en-US" sz="4644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Appel à </a:t>
            </a:r>
            <a:r>
              <a:rPr lang="en-US" sz="4644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projets</a:t>
            </a:r>
            <a:r>
              <a:rPr lang="en-US" sz="4644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Participation </a:t>
            </a:r>
            <a:r>
              <a:rPr lang="en-US" sz="4644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citoyenne</a:t>
            </a:r>
            <a:r>
              <a:rPr lang="en-US" sz="4644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2024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44"/>
              <a:buFont typeface="Helvetica Neue"/>
              <a:buNone/>
            </a:pPr>
            <a:r>
              <a:rPr lang="en-US" sz="4644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Demande</a:t>
            </a:r>
            <a:r>
              <a:rPr lang="en-US" sz="4644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 </a:t>
            </a:r>
            <a:r>
              <a:rPr lang="en-US" sz="4644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soutien</a:t>
            </a:r>
            <a:r>
              <a:rPr lang="en-US" sz="4644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pour </a:t>
            </a:r>
            <a:r>
              <a:rPr lang="en-US" sz="4644" b="0" i="0" u="none" strike="noStrike" cap="none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Coullemont_Culture</a:t>
            </a:r>
            <a:endParaRPr lang="en-US" sz="4644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44"/>
              <a:buFont typeface="Helvetica Neue"/>
              <a:buNone/>
            </a:pPr>
            <a:r>
              <a:rPr lang="fr-BE" sz="4644" dirty="0"/>
              <a:t>Dossier présenté</a:t>
            </a:r>
            <a:r>
              <a:rPr lang="fr-BE" sz="4644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fr-BE" sz="4644" dirty="0"/>
              <a:t>le</a:t>
            </a:r>
            <a:r>
              <a:rPr lang="fr-BE" sz="4644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jeudi 14 mars 2024 + réponse aux questions</a:t>
            </a:r>
            <a:endParaRPr lang="fr-BE" dirty="0"/>
          </a:p>
        </p:txBody>
      </p:sp>
      <p:pic>
        <p:nvPicPr>
          <p:cNvPr id="68" name="Google Shape;68;p1" descr="CC_150x40cm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89421" y="1755151"/>
            <a:ext cx="20205158" cy="5388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c603561361_0_6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700" cy="2286000"/>
          </a:xfrm>
          <a:prstGeom prst="rect">
            <a:avLst/>
          </a:prstGeom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Réponse à vos questions</a:t>
            </a:r>
            <a:endParaRPr/>
          </a:p>
        </p:txBody>
      </p:sp>
      <p:sp>
        <p:nvSpPr>
          <p:cNvPr id="130" name="Google Shape;130;g2c603561361_0_6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700" cy="9296400"/>
          </a:xfrm>
          <a:prstGeom prst="rect">
            <a:avLst/>
          </a:prstGeom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spcBef>
                <a:spcPts val="5900"/>
              </a:spcBef>
              <a:spcAft>
                <a:spcPts val="0"/>
              </a:spcAft>
              <a:buNone/>
            </a:pPr>
            <a:r>
              <a:rPr lang="en-US"/>
              <a:t>Suite à la présentation du 14 mars 2024, par Jérémie Cuvelier</a:t>
            </a:r>
            <a:endParaRPr/>
          </a:p>
        </p:txBody>
      </p:sp>
      <p:pic>
        <p:nvPicPr>
          <p:cNvPr id="131" name="Google Shape;131;g2c603561361_0_6" descr="Capture d’écran 2024-03-10 à 10.00.28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25977" y="12140410"/>
            <a:ext cx="3200401" cy="977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c603561361_0_24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7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</a:pPr>
            <a:r>
              <a:rPr lang="en-US"/>
              <a:t>Sur les intentions de la demande</a:t>
            </a:r>
            <a:endParaRPr/>
          </a:p>
        </p:txBody>
      </p:sp>
      <p:sp>
        <p:nvSpPr>
          <p:cNvPr id="137" name="Google Shape;137;g2c603561361_0_24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700" cy="9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 fontScale="77500" lnSpcReduction="20000"/>
          </a:bodyPr>
          <a:lstStyle/>
          <a:p>
            <a:pPr marL="635000" lvl="0" indent="-549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25000"/>
              <a:buFont typeface="Helvetica Neue"/>
              <a:buChar char="•"/>
            </a:pPr>
            <a:r>
              <a:rPr lang="en-US" dirty="0"/>
              <a:t>La mission </a:t>
            </a:r>
            <a:r>
              <a:rPr lang="en-US" dirty="0" err="1"/>
              <a:t>principale</a:t>
            </a:r>
            <a:r>
              <a:rPr lang="en-US" dirty="0"/>
              <a:t> de </a:t>
            </a:r>
            <a:r>
              <a:rPr lang="en-US" dirty="0" err="1"/>
              <a:t>Coullemont_Culture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d’offrir</a:t>
            </a:r>
            <a:r>
              <a:rPr lang="en-US" dirty="0"/>
              <a:t> des </a:t>
            </a:r>
            <a:r>
              <a:rPr lang="en-US" dirty="0" err="1"/>
              <a:t>rendez-vous</a:t>
            </a:r>
            <a:r>
              <a:rPr lang="en-US" dirty="0"/>
              <a:t> de </a:t>
            </a:r>
            <a:r>
              <a:rPr lang="en-US" dirty="0" err="1"/>
              <a:t>qualité</a:t>
            </a:r>
            <a:r>
              <a:rPr lang="en-US" dirty="0"/>
              <a:t>, </a:t>
            </a:r>
            <a:r>
              <a:rPr lang="en-US" dirty="0" err="1"/>
              <a:t>créateurs</a:t>
            </a:r>
            <a:r>
              <a:rPr lang="en-US" dirty="0"/>
              <a:t> de liens, pour </a:t>
            </a:r>
            <a:r>
              <a:rPr lang="en-US" dirty="0" err="1"/>
              <a:t>l’ensemble</a:t>
            </a:r>
            <a:r>
              <a:rPr lang="en-US" dirty="0"/>
              <a:t> des habitants de </a:t>
            </a:r>
            <a:r>
              <a:rPr lang="en-US" dirty="0" err="1"/>
              <a:t>Grez-Doiceau</a:t>
            </a:r>
            <a:r>
              <a:rPr lang="en-US" dirty="0"/>
              <a:t>. </a:t>
            </a:r>
            <a:r>
              <a:rPr lang="en-US" b="1" dirty="0" err="1"/>
              <a:t>Coullemont_Culture</a:t>
            </a:r>
            <a:r>
              <a:rPr lang="en-US" b="1" dirty="0"/>
              <a:t> </a:t>
            </a:r>
            <a:r>
              <a:rPr lang="en-US" b="1" dirty="0" err="1"/>
              <a:t>complète</a:t>
            </a:r>
            <a:r>
              <a:rPr lang="en-US" b="1" dirty="0"/>
              <a:t> </a:t>
            </a:r>
            <a:r>
              <a:rPr lang="en-US" b="1" dirty="0" err="1"/>
              <a:t>utilement</a:t>
            </a:r>
            <a:r>
              <a:rPr lang="en-US" dirty="0"/>
              <a:t> </a:t>
            </a:r>
            <a:r>
              <a:rPr lang="en-US" dirty="0" err="1"/>
              <a:t>l’offre</a:t>
            </a:r>
            <a:r>
              <a:rPr lang="en-US" dirty="0"/>
              <a:t> du Centre </a:t>
            </a:r>
            <a:r>
              <a:rPr lang="en-US" dirty="0" err="1"/>
              <a:t>culturel</a:t>
            </a:r>
            <a:r>
              <a:rPr lang="en-US" dirty="0"/>
              <a:t> de la </a:t>
            </a:r>
            <a:r>
              <a:rPr lang="en-US" dirty="0" err="1"/>
              <a:t>Vallée</a:t>
            </a:r>
            <a:r>
              <a:rPr lang="en-US" dirty="0"/>
              <a:t> de la </a:t>
            </a:r>
            <a:r>
              <a:rPr lang="en-US" dirty="0" err="1"/>
              <a:t>Néthen</a:t>
            </a:r>
            <a:r>
              <a:rPr lang="en-US" dirty="0"/>
              <a:t>, </a:t>
            </a:r>
            <a:r>
              <a:rPr lang="en-US" dirty="0" err="1"/>
              <a:t>l’Ecole</a:t>
            </a:r>
            <a:r>
              <a:rPr lang="en-US" dirty="0"/>
              <a:t> de Clown (</a:t>
            </a:r>
            <a:r>
              <a:rPr lang="en-US" dirty="0" err="1"/>
              <a:t>ciné</a:t>
            </a:r>
            <a:r>
              <a:rPr lang="en-US" dirty="0"/>
              <a:t>-club), la Butte de </a:t>
            </a:r>
            <a:r>
              <a:rPr lang="en-US" dirty="0" err="1"/>
              <a:t>Biez</a:t>
            </a:r>
            <a:r>
              <a:rPr lang="en-US" dirty="0"/>
              <a:t>,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même</a:t>
            </a:r>
            <a:r>
              <a:rPr lang="en-US" dirty="0"/>
              <a:t> </a:t>
            </a:r>
            <a:r>
              <a:rPr lang="en-US" dirty="0" err="1"/>
              <a:t>l’ARC</a:t>
            </a:r>
            <a:r>
              <a:rPr lang="en-US" dirty="0"/>
              <a:t> (ateliers de </a:t>
            </a:r>
            <a:r>
              <a:rPr lang="en-US" dirty="0" err="1"/>
              <a:t>création</a:t>
            </a:r>
            <a:r>
              <a:rPr lang="en-US" dirty="0"/>
              <a:t> </a:t>
            </a:r>
            <a:r>
              <a:rPr lang="en-US" dirty="0" err="1"/>
              <a:t>artistique</a:t>
            </a:r>
            <a:r>
              <a:rPr lang="en-US" dirty="0"/>
              <a:t>, au </a:t>
            </a:r>
            <a:r>
              <a:rPr lang="en-US" dirty="0" err="1"/>
              <a:t>Coullemont</a:t>
            </a:r>
            <a:r>
              <a:rPr lang="en-US" dirty="0"/>
              <a:t> </a:t>
            </a:r>
            <a:r>
              <a:rPr lang="en-US" dirty="0" err="1"/>
              <a:t>également</a:t>
            </a:r>
            <a:r>
              <a:rPr lang="en-US" dirty="0"/>
              <a:t>).</a:t>
            </a:r>
            <a:endParaRPr dirty="0"/>
          </a:p>
          <a:p>
            <a:pPr marL="6350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635000" lvl="0" indent="-549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5000"/>
              <a:buChar char="•"/>
            </a:pPr>
            <a:r>
              <a:rPr lang="en-US" dirty="0"/>
              <a:t>Le </a:t>
            </a:r>
            <a:r>
              <a:rPr lang="en-US" dirty="0" err="1"/>
              <a:t>projet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b="1" dirty="0" err="1"/>
              <a:t>en</a:t>
            </a:r>
            <a:r>
              <a:rPr lang="en-US" b="1" dirty="0"/>
              <a:t> phase avec les </a:t>
            </a:r>
            <a:r>
              <a:rPr lang="en-US" b="1" dirty="0" err="1"/>
              <a:t>Objectifs</a:t>
            </a:r>
            <a:r>
              <a:rPr lang="en-US" b="1" dirty="0"/>
              <a:t> </a:t>
            </a:r>
            <a:r>
              <a:rPr lang="en-US" b="1" dirty="0" err="1"/>
              <a:t>stratégiques</a:t>
            </a:r>
            <a:r>
              <a:rPr lang="en-US" b="1" dirty="0"/>
              <a:t> du PST</a:t>
            </a:r>
            <a:r>
              <a:rPr lang="en-US" dirty="0"/>
              <a:t>, </a:t>
            </a:r>
            <a:r>
              <a:rPr lang="en-US" dirty="0" err="1"/>
              <a:t>en</a:t>
            </a:r>
            <a:r>
              <a:rPr lang="en-US" dirty="0"/>
              <a:t> particulier le point 4 (</a:t>
            </a:r>
            <a:r>
              <a:rPr lang="en-US" dirty="0" err="1"/>
              <a:t>dynamisme</a:t>
            </a:r>
            <a:r>
              <a:rPr lang="en-US" dirty="0"/>
              <a:t> et richesse du </a:t>
            </a:r>
            <a:r>
              <a:rPr lang="en-US" dirty="0" err="1"/>
              <a:t>secteur</a:t>
            </a:r>
            <a:r>
              <a:rPr lang="en-US" dirty="0"/>
              <a:t> </a:t>
            </a:r>
            <a:r>
              <a:rPr lang="en-US" dirty="0" err="1"/>
              <a:t>associatif</a:t>
            </a:r>
            <a:r>
              <a:rPr lang="en-US" dirty="0"/>
              <a:t>), le point 7 (circuits courts), et point 12 (</a:t>
            </a:r>
            <a:r>
              <a:rPr lang="en-US" dirty="0" err="1"/>
              <a:t>développer</a:t>
            </a:r>
            <a:r>
              <a:rPr lang="en-US" dirty="0"/>
              <a:t> la culture et </a:t>
            </a:r>
            <a:r>
              <a:rPr lang="en-US" dirty="0" err="1"/>
              <a:t>l’ouverture</a:t>
            </a:r>
            <a:r>
              <a:rPr lang="en-US" dirty="0"/>
              <a:t> sur le monde).</a:t>
            </a:r>
            <a:endParaRPr dirty="0"/>
          </a:p>
          <a:p>
            <a:pPr marL="6350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635000" lvl="0" indent="-549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5000"/>
              <a:buChar char="•"/>
            </a:pPr>
            <a:r>
              <a:rPr lang="en-US" dirty="0"/>
              <a:t>Le </a:t>
            </a:r>
            <a:r>
              <a:rPr lang="en-US" dirty="0" err="1"/>
              <a:t>projet</a:t>
            </a:r>
            <a:r>
              <a:rPr lang="en-US" dirty="0"/>
              <a:t> de </a:t>
            </a:r>
            <a:r>
              <a:rPr lang="en-US" dirty="0" err="1"/>
              <a:t>Coullemont_Culture</a:t>
            </a:r>
            <a:r>
              <a:rPr lang="en-US" dirty="0"/>
              <a:t> r</a:t>
            </a:r>
            <a:r>
              <a:rPr lang="en-US" b="1" dirty="0"/>
              <a:t>encontre les 5 </a:t>
            </a:r>
            <a:r>
              <a:rPr lang="en-US" b="1" dirty="0" err="1"/>
              <a:t>thématiques</a:t>
            </a:r>
            <a:r>
              <a:rPr lang="en-US" b="1" dirty="0"/>
              <a:t> du </a:t>
            </a:r>
            <a:r>
              <a:rPr lang="en-US" b="1" dirty="0">
                <a:solidFill>
                  <a:schemeClr val="dk1"/>
                </a:solidFill>
              </a:rPr>
              <a:t>budget </a:t>
            </a:r>
            <a:r>
              <a:rPr lang="en-US" b="1" dirty="0" err="1">
                <a:solidFill>
                  <a:schemeClr val="dk1"/>
                </a:solidFill>
              </a:rPr>
              <a:t>participatif</a:t>
            </a:r>
            <a:r>
              <a:rPr lang="en-US" b="1" dirty="0">
                <a:solidFill>
                  <a:schemeClr val="dk1"/>
                </a:solidFill>
              </a:rPr>
              <a:t> 2024</a:t>
            </a:r>
            <a:r>
              <a:rPr lang="en-US" dirty="0">
                <a:solidFill>
                  <a:schemeClr val="dk1"/>
                </a:solidFill>
              </a:rPr>
              <a:t> (Article 2.1).</a:t>
            </a:r>
            <a:endParaRPr dirty="0"/>
          </a:p>
          <a:p>
            <a:pPr marL="635000" lvl="0" indent="-54927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ct val="125000"/>
              <a:buFont typeface="Helvetica Neue"/>
              <a:buChar char="•"/>
            </a:pPr>
            <a:r>
              <a:rPr lang="en-US" dirty="0"/>
              <a:t>Au-</a:t>
            </a:r>
            <a:r>
              <a:rPr lang="en-US" dirty="0" err="1"/>
              <a:t>delà</a:t>
            </a:r>
            <a:r>
              <a:rPr lang="en-US" dirty="0"/>
              <a:t> des spectacles, </a:t>
            </a:r>
            <a:r>
              <a:rPr lang="en-US" dirty="0" err="1"/>
              <a:t>Coullemont_Culture</a:t>
            </a:r>
            <a:r>
              <a:rPr lang="en-US" dirty="0"/>
              <a:t> </a:t>
            </a:r>
            <a:r>
              <a:rPr lang="en-US" dirty="0" err="1"/>
              <a:t>souhaite</a:t>
            </a:r>
            <a:r>
              <a:rPr lang="en-US" dirty="0"/>
              <a:t> </a:t>
            </a:r>
            <a:r>
              <a:rPr lang="en-US" b="1" dirty="0"/>
              <a:t>diversifier son </a:t>
            </a:r>
            <a:r>
              <a:rPr lang="en-US" b="1" dirty="0" err="1"/>
              <a:t>offre</a:t>
            </a:r>
            <a:r>
              <a:rPr lang="en-US" b="1" dirty="0"/>
              <a:t> </a:t>
            </a:r>
            <a:r>
              <a:rPr lang="en-US" b="1" dirty="0" err="1"/>
              <a:t>culturelle</a:t>
            </a:r>
            <a:r>
              <a:rPr lang="en-US" dirty="0"/>
              <a:t>,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l’élargissant</a:t>
            </a:r>
            <a:r>
              <a:rPr lang="en-US" dirty="0"/>
              <a:t> à </a:t>
            </a:r>
            <a:r>
              <a:rPr lang="en-US" dirty="0" err="1"/>
              <a:t>l’organisation</a:t>
            </a:r>
            <a:r>
              <a:rPr lang="en-US" dirty="0"/>
              <a:t> </a:t>
            </a:r>
            <a:r>
              <a:rPr lang="en-US" dirty="0" err="1"/>
              <a:t>d’expositions</a:t>
            </a:r>
            <a:r>
              <a:rPr lang="en-US" dirty="0"/>
              <a:t>, de projections et de </a:t>
            </a:r>
            <a:r>
              <a:rPr lang="en-US" dirty="0" err="1"/>
              <a:t>conférences</a:t>
            </a:r>
            <a:r>
              <a:rPr lang="en-US" dirty="0"/>
              <a:t>. </a:t>
            </a:r>
            <a:r>
              <a:rPr lang="en-US" dirty="0" err="1"/>
              <a:t>C’est</a:t>
            </a:r>
            <a:r>
              <a:rPr lang="en-US" dirty="0"/>
              <a:t> dans </a:t>
            </a:r>
            <a:r>
              <a:rPr lang="en-US" dirty="0" err="1"/>
              <a:t>cette</a:t>
            </a:r>
            <a:r>
              <a:rPr lang="en-US" dirty="0"/>
              <a:t> esprit que </a:t>
            </a:r>
            <a:r>
              <a:rPr lang="en-US" dirty="0" err="1"/>
              <a:t>cette</a:t>
            </a:r>
            <a:r>
              <a:rPr lang="en-US" dirty="0"/>
              <a:t> </a:t>
            </a:r>
            <a:r>
              <a:rPr lang="en-US" dirty="0" err="1"/>
              <a:t>demande</a:t>
            </a:r>
            <a:r>
              <a:rPr lang="en-US" dirty="0"/>
              <a:t> qui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soumise</a:t>
            </a:r>
            <a:r>
              <a:rPr lang="en-US" dirty="0"/>
              <a:t>.</a:t>
            </a:r>
            <a:endParaRPr dirty="0"/>
          </a:p>
          <a:p>
            <a:pPr marL="635000" lvl="0" indent="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38" name="Google Shape;138;g2c603561361_0_24" descr="Capture d’écran 2024-03-10 à 10.00.28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25977" y="12140410"/>
            <a:ext cx="3200401" cy="977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c603561361_0_0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7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</a:pPr>
            <a:r>
              <a:rPr lang="en-US"/>
              <a:t>Sur le Développement durable</a:t>
            </a:r>
            <a:endParaRPr/>
          </a:p>
        </p:txBody>
      </p:sp>
      <p:pic>
        <p:nvPicPr>
          <p:cNvPr id="144" name="Google Shape;144;g2c603561361_0_0" descr="Capture d’écran 2024-03-10 à 10.00.28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25977" y="12140410"/>
            <a:ext cx="3200401" cy="977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g2c603561361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31425" y="2641600"/>
            <a:ext cx="17349900" cy="918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c603561361_0_11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7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</a:pPr>
            <a:r>
              <a:rPr lang="en-US"/>
              <a:t>Sur le Développement durable</a:t>
            </a:r>
            <a:endParaRPr/>
          </a:p>
        </p:txBody>
      </p:sp>
      <p:sp>
        <p:nvSpPr>
          <p:cNvPr id="151" name="Google Shape;151;g2c603561361_0_11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700" cy="9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6350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Arial"/>
              <a:buChar char="•"/>
            </a:pPr>
            <a:r>
              <a:rPr lang="en-US" sz="23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Réduction</a:t>
            </a:r>
            <a:r>
              <a:rPr lang="en-US" sz="23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US" sz="23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déplacements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: En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offrant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activités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culturelles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artistiques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accessibles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localement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un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centre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culturel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proximité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réduit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nécessité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pour les gens de voyager sur de longues distances pour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participer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à des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événements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similaires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Cela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diminue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dépendance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à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l'égard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véhicules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motorisés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réduit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les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émissions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gaz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à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effet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serre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associées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aux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déplacements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3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50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50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Arial"/>
              <a:buChar char="•"/>
            </a:pPr>
            <a:r>
              <a:rPr lang="en-US" sz="23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Promotion de la </a:t>
            </a:r>
            <a:r>
              <a:rPr lang="en-US" sz="23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communauté</a:t>
            </a:r>
            <a:r>
              <a:rPr lang="en-US" sz="23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locale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: Un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centre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culturel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proximité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crée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un point de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rassemblement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pour la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communauté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locale,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favorisant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les interactions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sociales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renforçant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les liens entre les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résidents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Cela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peut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contribuer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à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renforcer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tissu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social de la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région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et à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favoriser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un sentiment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d'appartenance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qui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essentiel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pour la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résilience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communautaire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et le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développement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durable.</a:t>
            </a:r>
            <a:endParaRPr sz="23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50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50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Arial"/>
              <a:buChar char="•"/>
            </a:pPr>
            <a:r>
              <a:rPr lang="en-US" sz="23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Utilisation</a:t>
            </a:r>
            <a:r>
              <a:rPr lang="en-US" sz="23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efficace</a:t>
            </a:r>
            <a:r>
              <a:rPr lang="en-US" sz="23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US" sz="23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ressources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: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Plutôt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que de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construire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grandes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installations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culturelles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périphérie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dans des zones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éloignées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un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centre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culturel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proximité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utilise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souvent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bâtiments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existants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adapte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espaces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déjà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intégrés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à la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communauté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Cela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réduit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nécessité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consommer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ressources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pour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construire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nouvelles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infrastructures et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minimise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l'empreinte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écologique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associée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à de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tels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projets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3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50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50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Arial"/>
              <a:buChar char="•"/>
            </a:pPr>
            <a:r>
              <a:rPr lang="en-US" sz="23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Stimulation de </a:t>
            </a:r>
            <a:r>
              <a:rPr lang="en-US" sz="23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l'économie</a:t>
            </a:r>
            <a:r>
              <a:rPr lang="en-US" sz="23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locale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: Un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centre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culturel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proximité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peut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soutenir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l'économie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locale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attirant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les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visiteurs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encourageant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tourisme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culturel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stimulant les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activités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commerciales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dans la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région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Cela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peut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aider à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renforcer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durabilité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économique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créant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emplois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soutenant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les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entreprises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locales. </a:t>
            </a:r>
            <a:r>
              <a:rPr lang="en-US" sz="2300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Exemples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: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Arch’en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bière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(bar), Mam’s food (food-truck) +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prestataires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locaux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pour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rénonvation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3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50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50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Arial"/>
              <a:buChar char="•"/>
            </a:pPr>
            <a:r>
              <a:rPr lang="en-US" sz="23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Éducation</a:t>
            </a:r>
            <a:r>
              <a:rPr lang="en-US" sz="23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en-US" sz="23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sensibilisation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: Les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centres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culturels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proximité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ont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souvent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programmes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éducatifs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et de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sensibilisation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qui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mettent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lumière des questions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liées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au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développement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durable,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telles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que la protection de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l'environnement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la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diversité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culturelle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et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l'équité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sociale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Ces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programmes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peuvent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contribuer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à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éduquer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 public sur les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enjeux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liés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au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développement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durable et à encourager des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comportements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plus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responsables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3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50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50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Font typeface="Arial"/>
              <a:buChar char="•"/>
            </a:pPr>
            <a:r>
              <a:rPr lang="en-US" sz="23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conclusion,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un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centre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culturel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proximité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favorise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développement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durable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réduisant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les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déplacements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renforçant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communauté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locale,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utilisant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efficacement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les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ressources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stimulant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l'économie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locale et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fournissant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des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opportunités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d'éducation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et de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sensibilisation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Coullemont_Culture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répond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aux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Objectifs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3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Développement</a:t>
            </a:r>
            <a:r>
              <a:rPr lang="en-US" sz="2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Durable :  4, 7, 11 et 17.</a:t>
            </a:r>
            <a:endParaRPr sz="2300" dirty="0">
              <a:latin typeface="Arial"/>
              <a:ea typeface="Arial"/>
              <a:cs typeface="Arial"/>
              <a:sym typeface="Arial"/>
            </a:endParaRPr>
          </a:p>
          <a:p>
            <a:pPr marL="635000" lvl="0" indent="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None/>
            </a:pPr>
            <a:endParaRPr sz="23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Google Shape;152;g2c603561361_0_11" descr="Capture d’écran 2024-03-10 à 10.00.28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25977" y="12140410"/>
            <a:ext cx="3200401" cy="977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"/>
          <p:cNvSpPr txBox="1">
            <a:spLocks noGrp="1"/>
          </p:cNvSpPr>
          <p:nvPr>
            <p:ph type="body" idx="1"/>
          </p:nvPr>
        </p:nvSpPr>
        <p:spPr>
          <a:xfrm>
            <a:off x="1742600" y="4135540"/>
            <a:ext cx="21005801" cy="9296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None/>
            </a:pPr>
            <a:r>
              <a:rPr lang="en-US" sz="6000" b="1" i="1"/>
              <a:t>Merci pour votre attention !</a:t>
            </a:r>
            <a:endParaRPr sz="6000" b="1" i="1"/>
          </a:p>
          <a:p>
            <a:pPr marL="0" lvl="0" indent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Helvetica Neue"/>
              <a:buNone/>
            </a:pPr>
            <a:r>
              <a:rPr lang="en-US" u="sng"/>
              <a:t>Contact</a:t>
            </a:r>
            <a:r>
              <a:rPr lang="en-US" sz="4000"/>
              <a:t> : Jérémie Cuvelier, jeremie.cuvelier@gmail.com, 0496 40 61 81</a:t>
            </a:r>
            <a:endParaRPr sz="4000"/>
          </a:p>
          <a:p>
            <a:pPr marL="0" lvl="0" indent="0" algn="ctr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Helvetica Neue"/>
              <a:buNone/>
            </a:pPr>
            <a:r>
              <a:rPr lang="en-US" sz="4000"/>
              <a:t>Chemin de la Logette, 15 - 1390 Grez-Doiceau</a:t>
            </a:r>
            <a:endParaRPr sz="4000"/>
          </a:p>
        </p:txBody>
      </p:sp>
      <p:pic>
        <p:nvPicPr>
          <p:cNvPr id="158" name="Google Shape;158;p10" descr="CC_150x40cm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65767" y="1995624"/>
            <a:ext cx="16359467" cy="43625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</a:pPr>
            <a:r>
              <a:rPr lang="en-US"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Qui sommes-nous ?</a:t>
            </a:r>
            <a:endParaRPr/>
          </a:p>
        </p:txBody>
      </p:sp>
      <p:sp>
        <p:nvSpPr>
          <p:cNvPr id="74" name="Google Shape;74;p2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 fontScale="85000" lnSpcReduction="20000"/>
          </a:bodyPr>
          <a:lstStyle/>
          <a:p>
            <a:pPr marL="635000" lvl="0" indent="-577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25000"/>
              <a:buFont typeface="Helvetica Neue"/>
              <a:buChar char="•"/>
            </a:pPr>
            <a:r>
              <a:rPr lang="en-US" sz="4800" dirty="0" err="1"/>
              <a:t>L'asbl</a:t>
            </a:r>
            <a:r>
              <a:rPr lang="en-US" sz="4800" dirty="0"/>
              <a:t> Le </a:t>
            </a:r>
            <a:r>
              <a:rPr lang="en-US" sz="4800" dirty="0" err="1"/>
              <a:t>Coullemont</a:t>
            </a:r>
            <a:r>
              <a:rPr lang="en-US" sz="4800" dirty="0"/>
              <a:t> </a:t>
            </a:r>
            <a:r>
              <a:rPr lang="en-US" sz="4800" dirty="0" err="1"/>
              <a:t>existe</a:t>
            </a:r>
            <a:r>
              <a:rPr lang="en-US" sz="4800" dirty="0"/>
              <a:t> </a:t>
            </a:r>
            <a:r>
              <a:rPr lang="en-US" sz="4800" dirty="0" err="1"/>
              <a:t>depuis</a:t>
            </a:r>
            <a:r>
              <a:rPr lang="en-US" sz="4800" dirty="0"/>
              <a:t> les </a:t>
            </a:r>
            <a:r>
              <a:rPr lang="en-US" sz="4800" dirty="0" err="1"/>
              <a:t>années</a:t>
            </a:r>
            <a:r>
              <a:rPr lang="en-US" sz="4800" dirty="0"/>
              <a:t> ’80. Elle </a:t>
            </a:r>
            <a:r>
              <a:rPr lang="en-US" sz="4800" dirty="0" err="1"/>
              <a:t>est</a:t>
            </a:r>
            <a:r>
              <a:rPr lang="en-US" sz="4800" dirty="0"/>
              <a:t> </a:t>
            </a:r>
            <a:r>
              <a:rPr lang="en-US" u="sng" dirty="0" err="1"/>
              <a:t>apolitique</a:t>
            </a:r>
            <a:r>
              <a:rPr lang="en-US" sz="4800" dirty="0"/>
              <a:t>.</a:t>
            </a:r>
            <a:endParaRPr dirty="0"/>
          </a:p>
          <a:p>
            <a:pPr marL="635000" lvl="0" indent="-5778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ct val="125000"/>
              <a:buFont typeface="Helvetica Neue"/>
              <a:buChar char="•"/>
            </a:pPr>
            <a:r>
              <a:rPr lang="en-US" sz="4800" dirty="0" err="1"/>
              <a:t>Depuis</a:t>
            </a:r>
            <a:r>
              <a:rPr lang="en-US" sz="4800" dirty="0"/>
              <a:t> 2021, </a:t>
            </a:r>
            <a:r>
              <a:rPr lang="en-US" sz="4800" dirty="0" err="1"/>
              <a:t>l'asbl</a:t>
            </a:r>
            <a:r>
              <a:rPr lang="en-US" sz="4800" dirty="0"/>
              <a:t> </a:t>
            </a:r>
            <a:r>
              <a:rPr lang="en-US" sz="4800" dirty="0" err="1"/>
              <a:t>est</a:t>
            </a:r>
            <a:r>
              <a:rPr lang="en-US" sz="4800" dirty="0"/>
              <a:t> </a:t>
            </a:r>
            <a:r>
              <a:rPr lang="en-US" sz="4800" dirty="0" err="1"/>
              <a:t>gérée</a:t>
            </a:r>
            <a:r>
              <a:rPr lang="en-US" sz="4800" dirty="0"/>
              <a:t> par un nouveau </a:t>
            </a:r>
            <a:r>
              <a:rPr lang="en-US" b="1" dirty="0"/>
              <a:t>Conseil </a:t>
            </a:r>
            <a:r>
              <a:rPr lang="en-US" b="1" dirty="0" err="1"/>
              <a:t>d'administration</a:t>
            </a:r>
            <a:r>
              <a:rPr lang="en-US" sz="4800" dirty="0"/>
              <a:t>, </a:t>
            </a:r>
            <a:r>
              <a:rPr lang="en-US" sz="4800" dirty="0" err="1"/>
              <a:t>composé</a:t>
            </a:r>
            <a:r>
              <a:rPr lang="en-US" sz="4800" dirty="0"/>
              <a:t> de : Annick Brise-Detry, Jérémie Cuvelier, Sybille de Coster-Bauchau, Ladislas de Coster, Stéphane De May, Michel Falise, Denis Marion, Christophe Koninckx, Dominique </a:t>
            </a:r>
            <a:r>
              <a:rPr lang="en-US" sz="4800" dirty="0" err="1"/>
              <a:t>Vanderheyden</a:t>
            </a:r>
            <a:r>
              <a:rPr lang="en-US" sz="4800" dirty="0"/>
              <a:t>.</a:t>
            </a:r>
            <a:endParaRPr dirty="0"/>
          </a:p>
          <a:p>
            <a:pPr marL="635000" lvl="0" indent="-5778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ct val="125000"/>
              <a:buFont typeface="Helvetica Neue"/>
              <a:buChar char="•"/>
            </a:pPr>
            <a:r>
              <a:rPr lang="en-US" sz="4800" dirty="0"/>
              <a:t>Elle </a:t>
            </a:r>
            <a:r>
              <a:rPr lang="en-US" sz="4800" dirty="0" err="1"/>
              <a:t>gère</a:t>
            </a:r>
            <a:r>
              <a:rPr lang="en-US" sz="4800" dirty="0"/>
              <a:t> et met </a:t>
            </a:r>
            <a:r>
              <a:rPr lang="en-US" sz="4800" dirty="0" err="1"/>
              <a:t>en</a:t>
            </a:r>
            <a:r>
              <a:rPr lang="en-US" sz="4800" dirty="0"/>
              <a:t> location </a:t>
            </a:r>
            <a:r>
              <a:rPr lang="en-US" b="1" dirty="0"/>
              <a:t>trois salles</a:t>
            </a:r>
            <a:r>
              <a:rPr lang="en-US" sz="4800" dirty="0"/>
              <a:t>, dans </a:t>
            </a:r>
            <a:r>
              <a:rPr lang="en-US" sz="4800" dirty="0" err="1"/>
              <a:t>l'aile</a:t>
            </a:r>
            <a:r>
              <a:rPr lang="en-US" sz="4800" dirty="0"/>
              <a:t> droite du </a:t>
            </a:r>
            <a:r>
              <a:rPr lang="en-US" sz="4800" dirty="0" err="1"/>
              <a:t>bâtiment</a:t>
            </a:r>
            <a:r>
              <a:rPr lang="en-US" sz="4800" dirty="0"/>
              <a:t> du </a:t>
            </a:r>
            <a:r>
              <a:rPr lang="en-US" sz="4800" dirty="0" err="1"/>
              <a:t>Coullemont</a:t>
            </a:r>
            <a:r>
              <a:rPr lang="en-US" sz="4800" dirty="0"/>
              <a:t>, </a:t>
            </a:r>
            <a:r>
              <a:rPr lang="en-US" sz="4800" dirty="0" err="1"/>
              <a:t>principalement</a:t>
            </a:r>
            <a:r>
              <a:rPr lang="en-US" sz="4800" dirty="0"/>
              <a:t> à destination des habitants de </a:t>
            </a:r>
            <a:r>
              <a:rPr lang="en-US" sz="4800" dirty="0" err="1"/>
              <a:t>Grez-Doiceau</a:t>
            </a:r>
            <a:r>
              <a:rPr lang="en-US" sz="4800" dirty="0"/>
              <a:t>, pour </a:t>
            </a:r>
            <a:r>
              <a:rPr lang="en-US" sz="4800" dirty="0" err="1"/>
              <a:t>l'organisation</a:t>
            </a:r>
            <a:r>
              <a:rPr lang="en-US" sz="4800" dirty="0"/>
              <a:t> de fêtes </a:t>
            </a:r>
            <a:r>
              <a:rPr lang="en-US" sz="4800" dirty="0" err="1"/>
              <a:t>familiales</a:t>
            </a:r>
            <a:r>
              <a:rPr lang="en-US" sz="4800" dirty="0"/>
              <a:t>, fêtes </a:t>
            </a:r>
            <a:r>
              <a:rPr lang="en-US" sz="4800" dirty="0" err="1"/>
              <a:t>villageoises</a:t>
            </a:r>
            <a:r>
              <a:rPr lang="en-US" sz="4800" dirty="0"/>
              <a:t> et </a:t>
            </a:r>
            <a:r>
              <a:rPr lang="en-US" sz="4800" dirty="0" err="1"/>
              <a:t>réunions</a:t>
            </a:r>
            <a:r>
              <a:rPr lang="en-US" sz="4800" dirty="0"/>
              <a:t>.</a:t>
            </a:r>
            <a:endParaRPr sz="4800" dirty="0"/>
          </a:p>
          <a:p>
            <a:pPr marL="635000" lvl="0" indent="-5778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ct val="125000"/>
              <a:buChar char="•"/>
            </a:pPr>
            <a:r>
              <a:rPr lang="en-US" dirty="0" err="1"/>
              <a:t>Ces</a:t>
            </a:r>
            <a:r>
              <a:rPr lang="en-US" dirty="0"/>
              <a:t> salles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également</a:t>
            </a:r>
            <a:r>
              <a:rPr lang="en-US" dirty="0"/>
              <a:t> mises à disposition du CPAS et de la Commune (e.: Plaines de </a:t>
            </a:r>
            <a:r>
              <a:rPr lang="en-US" dirty="0" err="1"/>
              <a:t>vacances</a:t>
            </a:r>
            <a:r>
              <a:rPr lang="en-US" dirty="0"/>
              <a:t>).</a:t>
            </a:r>
            <a:endParaRPr dirty="0"/>
          </a:p>
          <a:p>
            <a:pPr marL="635000" lvl="0" indent="-57785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ct val="125000"/>
              <a:buFont typeface="Helvetica Neue"/>
              <a:buChar char="•"/>
            </a:pPr>
            <a:r>
              <a:rPr lang="en-US" sz="4800" dirty="0"/>
              <a:t>Site internet : </a:t>
            </a:r>
            <a:r>
              <a:rPr lang="en-US" u="sng" dirty="0">
                <a:solidFill>
                  <a:srgbClr val="0076B9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www.lecoullemont.be</a:t>
            </a:r>
            <a:endParaRPr dirty="0"/>
          </a:p>
        </p:txBody>
      </p:sp>
      <p:pic>
        <p:nvPicPr>
          <p:cNvPr id="75" name="Google Shape;75;p2" descr="LeCoullemont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874598" y="10519470"/>
            <a:ext cx="3632201" cy="2247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</a:pPr>
            <a:r>
              <a:rPr lang="en-US"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Pourquoi Coullemont_Culture ?</a:t>
            </a:r>
            <a:endParaRPr/>
          </a:p>
        </p:txBody>
      </p:sp>
      <p:sp>
        <p:nvSpPr>
          <p:cNvPr id="81" name="Google Shape;81;p3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 fontScale="92500" lnSpcReduction="20000"/>
          </a:bodyPr>
          <a:lstStyle/>
          <a:p>
            <a:pPr marL="482600" lvl="0" indent="-46088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25000"/>
              <a:buFont typeface="Helvetica Neue"/>
              <a:buChar char="•"/>
            </a:pPr>
            <a:r>
              <a:rPr lang="en-US" sz="3648" dirty="0" err="1"/>
              <a:t>Depuis</a:t>
            </a:r>
            <a:r>
              <a:rPr lang="en-US" sz="3648" dirty="0"/>
              <a:t> fin 2022, </a:t>
            </a:r>
            <a:r>
              <a:rPr lang="en-US" sz="3648" dirty="0" err="1"/>
              <a:t>l'asbl</a:t>
            </a:r>
            <a:r>
              <a:rPr lang="en-US" sz="3648" dirty="0"/>
              <a:t> Le </a:t>
            </a:r>
            <a:r>
              <a:rPr lang="en-US" sz="3648" dirty="0" err="1"/>
              <a:t>Coullemont</a:t>
            </a:r>
            <a:r>
              <a:rPr lang="en-US" sz="3648" dirty="0"/>
              <a:t> </a:t>
            </a:r>
            <a:r>
              <a:rPr lang="en-US" sz="3648" dirty="0" err="1"/>
              <a:t>dédie</a:t>
            </a:r>
            <a:r>
              <a:rPr lang="en-US" sz="3648" dirty="0"/>
              <a:t> </a:t>
            </a:r>
            <a:r>
              <a:rPr lang="en-US" sz="3648" dirty="0" err="1"/>
              <a:t>sa</a:t>
            </a:r>
            <a:r>
              <a:rPr lang="en-US" sz="3648" dirty="0"/>
              <a:t> salle du rez-de-chaussée aux </a:t>
            </a:r>
            <a:r>
              <a:rPr lang="en-US" sz="3648" dirty="0" err="1"/>
              <a:t>activités</a:t>
            </a:r>
            <a:r>
              <a:rPr lang="en-US" sz="3648" dirty="0"/>
              <a:t> de </a:t>
            </a:r>
            <a:r>
              <a:rPr lang="en-US" sz="3648" dirty="0" err="1"/>
              <a:t>Coullemont_Culture</a:t>
            </a:r>
            <a:r>
              <a:rPr lang="en-US" sz="3648" dirty="0"/>
              <a:t>.</a:t>
            </a:r>
            <a:endParaRPr dirty="0"/>
          </a:p>
          <a:p>
            <a:pPr marL="635000" lvl="0" indent="0" algn="l" rtl="0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-US" sz="3648" dirty="0" err="1"/>
              <a:t>L'ambition</a:t>
            </a:r>
            <a:r>
              <a:rPr lang="en-US" sz="3648" dirty="0"/>
              <a:t> </a:t>
            </a:r>
            <a:r>
              <a:rPr lang="en-US" sz="3648" dirty="0" err="1"/>
              <a:t>est</a:t>
            </a:r>
            <a:r>
              <a:rPr lang="en-US" sz="3648" dirty="0"/>
              <a:t> de </a:t>
            </a:r>
            <a:r>
              <a:rPr lang="en-US" sz="3648" dirty="0" err="1"/>
              <a:t>créer</a:t>
            </a:r>
            <a:r>
              <a:rPr lang="en-US" sz="3648" dirty="0"/>
              <a:t> </a:t>
            </a:r>
            <a:r>
              <a:rPr lang="en-US" b="1" dirty="0"/>
              <a:t>un mini-</a:t>
            </a:r>
            <a:r>
              <a:rPr lang="en-US" b="1" dirty="0" err="1"/>
              <a:t>pôle</a:t>
            </a:r>
            <a:r>
              <a:rPr lang="en-US" b="1" dirty="0"/>
              <a:t> </a:t>
            </a:r>
            <a:r>
              <a:rPr lang="en-US" b="1" dirty="0" err="1"/>
              <a:t>culturel</a:t>
            </a:r>
            <a:r>
              <a:rPr lang="en-US" b="1" dirty="0"/>
              <a:t>, </a:t>
            </a:r>
            <a:r>
              <a:rPr lang="en-US" b="1" dirty="0" err="1"/>
              <a:t>vecteur</a:t>
            </a:r>
            <a:r>
              <a:rPr lang="en-US" b="1" dirty="0"/>
              <a:t> de liens de </a:t>
            </a:r>
            <a:r>
              <a:rPr lang="en-US" b="1" dirty="0" err="1"/>
              <a:t>proximité</a:t>
            </a:r>
            <a:r>
              <a:rPr lang="en-US" b="1" dirty="0"/>
              <a:t> et de </a:t>
            </a:r>
            <a:r>
              <a:rPr lang="en-US" b="1" dirty="0" err="1"/>
              <a:t>convivialité</a:t>
            </a:r>
            <a:r>
              <a:rPr lang="en-US" sz="3648" dirty="0"/>
              <a:t> à </a:t>
            </a:r>
            <a:r>
              <a:rPr lang="en-US" sz="3648" dirty="0" err="1"/>
              <a:t>Grez-Doiceau</a:t>
            </a:r>
            <a:r>
              <a:rPr lang="en-US" sz="3648" dirty="0"/>
              <a:t>.</a:t>
            </a:r>
            <a:endParaRPr dirty="0"/>
          </a:p>
          <a:p>
            <a:pPr marL="482600" lvl="0" indent="-460883" algn="l" rtl="0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Clr>
                <a:srgbClr val="000000"/>
              </a:buClr>
              <a:buSzPct val="125000"/>
              <a:buFont typeface="Helvetica Neue"/>
              <a:buChar char="•"/>
            </a:pPr>
            <a:r>
              <a:rPr lang="en-US" sz="3648" dirty="0"/>
              <a:t>Avec </a:t>
            </a:r>
            <a:r>
              <a:rPr lang="en-US" sz="3648" dirty="0" err="1"/>
              <a:t>cet</a:t>
            </a:r>
            <a:r>
              <a:rPr lang="en-US" sz="3648" dirty="0"/>
              <a:t> </a:t>
            </a:r>
            <a:r>
              <a:rPr lang="en-US" sz="3648" dirty="0" err="1"/>
              <a:t>objectif</a:t>
            </a:r>
            <a:r>
              <a:rPr lang="en-US" sz="3648" dirty="0"/>
              <a:t>, </a:t>
            </a:r>
            <a:r>
              <a:rPr lang="en-US" sz="3648" dirty="0" err="1"/>
              <a:t>Coullemont_Culture</a:t>
            </a:r>
            <a:r>
              <a:rPr lang="en-US" sz="3648" dirty="0"/>
              <a:t> </a:t>
            </a:r>
            <a:r>
              <a:rPr lang="en-US" sz="3648" dirty="0" err="1"/>
              <a:t>programme</a:t>
            </a:r>
            <a:r>
              <a:rPr lang="en-US" sz="3648" dirty="0"/>
              <a:t> </a:t>
            </a:r>
            <a:r>
              <a:rPr lang="en-US" sz="3648" dirty="0" err="1"/>
              <a:t>depuis</a:t>
            </a:r>
            <a:r>
              <a:rPr lang="en-US" sz="3648" dirty="0"/>
              <a:t> 2023 </a:t>
            </a:r>
            <a:r>
              <a:rPr lang="en-US" b="1" dirty="0" err="1"/>
              <a:t>une</a:t>
            </a:r>
            <a:r>
              <a:rPr lang="en-US" b="1" dirty="0"/>
              <a:t> </a:t>
            </a:r>
            <a:r>
              <a:rPr lang="en-US" b="1" dirty="0" err="1"/>
              <a:t>activité</a:t>
            </a:r>
            <a:r>
              <a:rPr lang="en-US" b="1" dirty="0"/>
              <a:t> </a:t>
            </a:r>
            <a:r>
              <a:rPr lang="en-US" b="1" dirty="0" err="1"/>
              <a:t>culturelle</a:t>
            </a:r>
            <a:r>
              <a:rPr lang="en-US" b="1" dirty="0"/>
              <a:t> </a:t>
            </a:r>
            <a:r>
              <a:rPr lang="en-US" b="1" dirty="0" err="1"/>
              <a:t>tous</a:t>
            </a:r>
            <a:r>
              <a:rPr lang="en-US" b="1" dirty="0"/>
              <a:t> les deux </a:t>
            </a:r>
            <a:r>
              <a:rPr lang="en-US" b="1" dirty="0" err="1"/>
              <a:t>mois</a:t>
            </a:r>
            <a:r>
              <a:rPr lang="en-US" sz="3648" dirty="0"/>
              <a:t>, </a:t>
            </a:r>
            <a:r>
              <a:rPr lang="en-US" sz="3648" dirty="0" err="1"/>
              <a:t>selon</a:t>
            </a:r>
            <a:r>
              <a:rPr lang="en-US" sz="3648" dirty="0"/>
              <a:t> 3 axes </a:t>
            </a:r>
            <a:r>
              <a:rPr lang="en-US" sz="3648" dirty="0" err="1"/>
              <a:t>thématiques</a:t>
            </a:r>
            <a:r>
              <a:rPr lang="en-US" sz="3648" dirty="0"/>
              <a:t> : • musiques du monde • </a:t>
            </a:r>
            <a:r>
              <a:rPr lang="en-US" sz="3648" dirty="0" err="1"/>
              <a:t>théâtre</a:t>
            </a:r>
            <a:r>
              <a:rPr lang="en-US" sz="3648" dirty="0"/>
              <a:t> • musique </a:t>
            </a:r>
            <a:r>
              <a:rPr lang="en-US" sz="3648" dirty="0" err="1"/>
              <a:t>classique</a:t>
            </a:r>
            <a:r>
              <a:rPr lang="en-US" sz="3648" dirty="0"/>
              <a:t>.</a:t>
            </a:r>
            <a:endParaRPr dirty="0"/>
          </a:p>
          <a:p>
            <a:pPr marL="482600" lvl="0" indent="-460883" algn="l" rtl="0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Clr>
                <a:srgbClr val="000000"/>
              </a:buClr>
              <a:buSzPct val="125000"/>
              <a:buFont typeface="Helvetica Neue"/>
              <a:buChar char="•"/>
            </a:pPr>
            <a:r>
              <a:rPr lang="en-US" sz="3648" dirty="0"/>
              <a:t>La salle de </a:t>
            </a:r>
            <a:r>
              <a:rPr lang="en-US" sz="3648" dirty="0" err="1"/>
              <a:t>Coullemont_Culture</a:t>
            </a:r>
            <a:r>
              <a:rPr lang="en-US" sz="3648" dirty="0"/>
              <a:t> </a:t>
            </a:r>
            <a:r>
              <a:rPr lang="en-US" sz="3648" dirty="0" err="1"/>
              <a:t>est</a:t>
            </a:r>
            <a:r>
              <a:rPr lang="en-US" sz="3648" dirty="0"/>
              <a:t> </a:t>
            </a:r>
            <a:r>
              <a:rPr lang="en-US" sz="3648" dirty="0" err="1"/>
              <a:t>également</a:t>
            </a:r>
            <a:r>
              <a:rPr lang="en-US" sz="3648" dirty="0"/>
              <a:t> mise à disposition pour des </a:t>
            </a:r>
            <a:r>
              <a:rPr lang="en-US" b="1" dirty="0" err="1"/>
              <a:t>résidences</a:t>
            </a:r>
            <a:r>
              <a:rPr lang="en-US" b="1" dirty="0"/>
              <a:t> </a:t>
            </a:r>
            <a:r>
              <a:rPr lang="en-US" b="1" dirty="0" err="1"/>
              <a:t>d'artistes</a:t>
            </a:r>
            <a:r>
              <a:rPr lang="en-US" sz="3648" dirty="0"/>
              <a:t>.</a:t>
            </a:r>
            <a:endParaRPr dirty="0"/>
          </a:p>
          <a:p>
            <a:pPr marL="482600" lvl="0" indent="-461168" algn="l" rtl="0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Clr>
                <a:srgbClr val="000000"/>
              </a:buClr>
              <a:buSzPct val="93750"/>
              <a:buFont typeface="Helvetica Neue"/>
              <a:buChar char="•"/>
            </a:pPr>
            <a:r>
              <a:rPr lang="en-US" b="1" dirty="0"/>
              <a:t>Sur fonds </a:t>
            </a:r>
            <a:r>
              <a:rPr lang="en-US" b="1" dirty="0" err="1"/>
              <a:t>propres</a:t>
            </a:r>
            <a:r>
              <a:rPr lang="en-US" sz="3648" dirty="0"/>
              <a:t>, </a:t>
            </a:r>
            <a:r>
              <a:rPr lang="en-US" sz="3648" dirty="0" err="1"/>
              <a:t>l'asbl</a:t>
            </a:r>
            <a:r>
              <a:rPr lang="en-US" sz="3648" dirty="0"/>
              <a:t> a </a:t>
            </a:r>
            <a:r>
              <a:rPr lang="en-US" sz="3648" dirty="0" err="1"/>
              <a:t>aménagé</a:t>
            </a:r>
            <a:r>
              <a:rPr lang="en-US" sz="3648" dirty="0"/>
              <a:t> la salle de </a:t>
            </a:r>
            <a:r>
              <a:rPr lang="en-US" sz="3648" dirty="0" err="1"/>
              <a:t>Coullemont_Culture</a:t>
            </a:r>
            <a:r>
              <a:rPr lang="en-US" sz="3648" dirty="0"/>
              <a:t> avec : • </a:t>
            </a:r>
            <a:r>
              <a:rPr lang="en-US" sz="3648" dirty="0" err="1"/>
              <a:t>une</a:t>
            </a:r>
            <a:r>
              <a:rPr lang="en-US" sz="3648" dirty="0"/>
              <a:t> </a:t>
            </a:r>
            <a:r>
              <a:rPr lang="en-US" sz="3648" dirty="0" err="1"/>
              <a:t>scène</a:t>
            </a:r>
            <a:r>
              <a:rPr lang="en-US" sz="3648" dirty="0"/>
              <a:t> </a:t>
            </a:r>
            <a:r>
              <a:rPr lang="en-US" sz="3648" dirty="0" err="1"/>
              <a:t>permanente</a:t>
            </a:r>
            <a:r>
              <a:rPr lang="en-US" sz="3648" dirty="0"/>
              <a:t> • deux </a:t>
            </a:r>
            <a:r>
              <a:rPr lang="en-US" sz="3648" dirty="0" err="1"/>
              <a:t>rampes</a:t>
            </a:r>
            <a:r>
              <a:rPr lang="en-US" sz="3648" dirty="0"/>
              <a:t> </a:t>
            </a:r>
            <a:r>
              <a:rPr lang="en-US" sz="3648" dirty="0" err="1"/>
              <a:t>d'éclairages</a:t>
            </a:r>
            <a:r>
              <a:rPr lang="en-US" sz="3648" dirty="0"/>
              <a:t> • </a:t>
            </a:r>
            <a:r>
              <a:rPr lang="en-US" sz="3648" dirty="0" err="1"/>
              <a:t>une</a:t>
            </a:r>
            <a:r>
              <a:rPr lang="en-US" sz="3648" dirty="0"/>
              <a:t> </a:t>
            </a:r>
            <a:r>
              <a:rPr lang="en-US" sz="3648" dirty="0" err="1"/>
              <a:t>sonorisation</a:t>
            </a:r>
            <a:r>
              <a:rPr lang="en-US" sz="3648" dirty="0"/>
              <a:t> (</a:t>
            </a:r>
            <a:r>
              <a:rPr lang="en-US" sz="3648" dirty="0" err="1"/>
              <a:t>ampli</a:t>
            </a:r>
            <a:r>
              <a:rPr lang="en-US" sz="3648" dirty="0"/>
              <a:t>  + baffles).</a:t>
            </a:r>
            <a:endParaRPr dirty="0"/>
          </a:p>
          <a:p>
            <a:pPr marL="482600" lvl="0" indent="-460883" algn="l" rtl="0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Clr>
                <a:srgbClr val="000000"/>
              </a:buClr>
              <a:buSzPct val="125000"/>
              <a:buFont typeface="Helvetica Neue"/>
              <a:buChar char="•"/>
            </a:pPr>
            <a:r>
              <a:rPr lang="en-US" sz="3648" dirty="0"/>
              <a:t>Le spectacles </a:t>
            </a:r>
            <a:r>
              <a:rPr lang="en-US" sz="3648" dirty="0" err="1"/>
              <a:t>sont</a:t>
            </a:r>
            <a:r>
              <a:rPr lang="en-US" sz="3648" dirty="0"/>
              <a:t> le plus </a:t>
            </a:r>
            <a:r>
              <a:rPr lang="en-US" sz="3648" dirty="0" err="1"/>
              <a:t>souvent</a:t>
            </a:r>
            <a:r>
              <a:rPr lang="en-US" sz="3648" dirty="0"/>
              <a:t> </a:t>
            </a:r>
            <a:r>
              <a:rPr lang="en-US" sz="3648" dirty="0" err="1"/>
              <a:t>organisés</a:t>
            </a:r>
            <a:r>
              <a:rPr lang="en-US" sz="3648" dirty="0"/>
              <a:t> le </a:t>
            </a:r>
            <a:r>
              <a:rPr lang="en-US" sz="3648" dirty="0" err="1"/>
              <a:t>samedi</a:t>
            </a:r>
            <a:r>
              <a:rPr lang="en-US" sz="3648" dirty="0"/>
              <a:t> à 20 </a:t>
            </a:r>
            <a:r>
              <a:rPr lang="en-US" sz="3648" dirty="0" err="1"/>
              <a:t>heures</a:t>
            </a:r>
            <a:r>
              <a:rPr lang="en-US" sz="3648" dirty="0"/>
              <a:t>, avec </a:t>
            </a:r>
            <a:r>
              <a:rPr lang="en-US" sz="3648" dirty="0" err="1"/>
              <a:t>accueil</a:t>
            </a:r>
            <a:r>
              <a:rPr lang="en-US" sz="3648" dirty="0"/>
              <a:t> </a:t>
            </a:r>
            <a:r>
              <a:rPr lang="en-US" sz="3648" dirty="0" err="1"/>
              <a:t>dès</a:t>
            </a:r>
            <a:r>
              <a:rPr lang="en-US" sz="3648" dirty="0"/>
              <a:t> 19 </a:t>
            </a:r>
            <a:r>
              <a:rPr lang="en-US" sz="3648" dirty="0" err="1"/>
              <a:t>heures</a:t>
            </a:r>
            <a:r>
              <a:rPr lang="en-US" sz="3648" dirty="0"/>
              <a:t> (Bar </a:t>
            </a:r>
            <a:r>
              <a:rPr lang="en-US" sz="3648" dirty="0" err="1"/>
              <a:t>Arch'en</a:t>
            </a:r>
            <a:r>
              <a:rPr lang="en-US" sz="3648" dirty="0"/>
              <a:t> </a:t>
            </a:r>
            <a:r>
              <a:rPr lang="en-US" sz="3648" dirty="0" err="1"/>
              <a:t>bières</a:t>
            </a:r>
            <a:r>
              <a:rPr lang="en-US" sz="3648" dirty="0"/>
              <a:t> et Food-truck).</a:t>
            </a:r>
            <a:endParaRPr dirty="0"/>
          </a:p>
        </p:txBody>
      </p:sp>
      <p:pic>
        <p:nvPicPr>
          <p:cNvPr id="82" name="Google Shape;82;p3" descr="Capture d’écran 2024-03-10 à 10.00.28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25977" y="12140410"/>
            <a:ext cx="3200401" cy="977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4" descr="PagesIntimes_A4_171223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92405" y="1431219"/>
            <a:ext cx="8240438" cy="1117600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pic>
      <p:pic>
        <p:nvPicPr>
          <p:cNvPr id="88" name="Google Shape;88;p4" descr="Coullemont_Culture-JLPiraux_181123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44532" y="1431219"/>
            <a:ext cx="7728086" cy="1117600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pic>
      <p:pic>
        <p:nvPicPr>
          <p:cNvPr id="89" name="Google Shape;89;p4" descr="Capture d’écran 2024-03-10 à 09.57.46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35320" y="1430591"/>
            <a:ext cx="7960065" cy="11177256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</a:pPr>
            <a:r>
              <a:rPr lang="en-US"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6 programmations, en 2023</a:t>
            </a:r>
            <a:endParaRPr/>
          </a:p>
        </p:txBody>
      </p:sp>
      <p:sp>
        <p:nvSpPr>
          <p:cNvPr id="95" name="Google Shape;95;p5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635000" lvl="0" indent="-635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</a:pPr>
            <a:r>
              <a:rPr lang="en-US" sz="4800" dirty="0"/>
              <a:t>11/2/2023 : "</a:t>
            </a:r>
            <a:r>
              <a:rPr lang="en-US" sz="4800" dirty="0" err="1"/>
              <a:t>SilverRat</a:t>
            </a:r>
            <a:r>
              <a:rPr lang="en-US" sz="4800" dirty="0"/>
              <a:t> band" - 110 </a:t>
            </a:r>
            <a:r>
              <a:rPr lang="en-US" sz="4800" dirty="0" err="1"/>
              <a:t>spectateurs</a:t>
            </a:r>
            <a:endParaRPr dirty="0"/>
          </a:p>
          <a:p>
            <a:pPr marL="635000" lvl="0" indent="-6350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</a:pPr>
            <a:r>
              <a:rPr lang="en-US" sz="4800" dirty="0"/>
              <a:t>15/4/2023 - "</a:t>
            </a:r>
            <a:r>
              <a:rPr lang="en-US" sz="4800" dirty="0" err="1"/>
              <a:t>Ultime</a:t>
            </a:r>
            <a:r>
              <a:rPr lang="en-US" sz="4800" dirty="0"/>
              <a:t> </a:t>
            </a:r>
            <a:r>
              <a:rPr lang="en-US" sz="4800" dirty="0" err="1"/>
              <a:t>Rendez-Vous</a:t>
            </a:r>
            <a:r>
              <a:rPr lang="en-US" sz="4800" dirty="0"/>
              <a:t>" - 65 </a:t>
            </a:r>
            <a:r>
              <a:rPr lang="en-US" sz="4800" dirty="0" err="1"/>
              <a:t>spectateurs</a:t>
            </a:r>
            <a:endParaRPr dirty="0"/>
          </a:p>
          <a:p>
            <a:pPr marL="635000" lvl="0" indent="-6350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</a:pPr>
            <a:r>
              <a:rPr lang="en-US" sz="4800" dirty="0"/>
              <a:t>24/6/2023 - (Fête de la musique) Hills of Belgium - 50 </a:t>
            </a:r>
            <a:r>
              <a:rPr lang="en-US" sz="4800" dirty="0" err="1"/>
              <a:t>spectateurs</a:t>
            </a:r>
            <a:endParaRPr dirty="0"/>
          </a:p>
          <a:p>
            <a:pPr marL="635000" lvl="0" indent="-6350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</a:pPr>
            <a:r>
              <a:rPr lang="en-US" sz="4800" dirty="0"/>
              <a:t>20/10/2023 - La Baba </a:t>
            </a:r>
            <a:r>
              <a:rPr lang="en-US" sz="4800" dirty="0" err="1"/>
              <a:t>Yaga</a:t>
            </a:r>
            <a:r>
              <a:rPr lang="en-US" sz="4800" dirty="0"/>
              <a:t> - 60 </a:t>
            </a:r>
            <a:r>
              <a:rPr lang="en-US" sz="4800" dirty="0" err="1"/>
              <a:t>spectateurs</a:t>
            </a:r>
            <a:endParaRPr dirty="0"/>
          </a:p>
          <a:p>
            <a:pPr marL="635000" lvl="0" indent="-6350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</a:pPr>
            <a:r>
              <a:rPr lang="en-US" sz="4800" dirty="0"/>
              <a:t>18/11/23 : "Six </a:t>
            </a:r>
            <a:r>
              <a:rPr lang="en-US" sz="4800" dirty="0" err="1"/>
              <a:t>pieds</a:t>
            </a:r>
            <a:r>
              <a:rPr lang="en-US" sz="4800" dirty="0"/>
              <a:t> sur Terre", Jean-Luc </a:t>
            </a:r>
            <a:r>
              <a:rPr lang="en-US" sz="4800" dirty="0" err="1"/>
              <a:t>Piraux</a:t>
            </a:r>
            <a:r>
              <a:rPr lang="en-US" sz="4800" dirty="0"/>
              <a:t> - 80 </a:t>
            </a:r>
            <a:r>
              <a:rPr lang="en-US" sz="4800" dirty="0" err="1"/>
              <a:t>spectateurs</a:t>
            </a:r>
            <a:endParaRPr dirty="0"/>
          </a:p>
          <a:p>
            <a:pPr marL="635000" lvl="0" indent="-6350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</a:pPr>
            <a:r>
              <a:rPr lang="en-US" sz="4800" dirty="0"/>
              <a:t>17/12/2023 - "Pages </a:t>
            </a:r>
            <a:r>
              <a:rPr lang="en-US" sz="4800" dirty="0" err="1"/>
              <a:t>intimes</a:t>
            </a:r>
            <a:r>
              <a:rPr lang="en-US" sz="4800" dirty="0"/>
              <a:t>" - Stéphane </a:t>
            </a:r>
            <a:r>
              <a:rPr lang="en-US" sz="4800" dirty="0" err="1"/>
              <a:t>Demay</a:t>
            </a:r>
            <a:r>
              <a:rPr lang="en-US" sz="4800" dirty="0"/>
              <a:t> - 70 </a:t>
            </a:r>
            <a:r>
              <a:rPr lang="en-US" sz="4800" dirty="0" err="1"/>
              <a:t>spectateurs</a:t>
            </a:r>
            <a:endParaRPr dirty="0"/>
          </a:p>
        </p:txBody>
      </p:sp>
      <p:pic>
        <p:nvPicPr>
          <p:cNvPr id="96" name="Google Shape;96;p5" descr="Capture d’écran 2024-03-10 à 10.00.28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25977" y="12140410"/>
            <a:ext cx="3200401" cy="977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5" descr="Capture d’écran 2024-03-10 à 10.03.28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86163" y="2592791"/>
            <a:ext cx="5813544" cy="2684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6" descr="CC_Bannière_050224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14521" y="595980"/>
            <a:ext cx="24648084" cy="12440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</a:pPr>
            <a:r>
              <a:rPr lang="en-US"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Les 6 programmations, en 2024</a:t>
            </a:r>
            <a:endParaRPr/>
          </a:p>
        </p:txBody>
      </p:sp>
      <p:sp>
        <p:nvSpPr>
          <p:cNvPr id="108" name="Google Shape;108;p7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635000" lvl="0" indent="-635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</a:pPr>
            <a:r>
              <a:rPr lang="en-US" sz="4800"/>
              <a:t>10/2/2024 : "La Chaire de ma Chair", Thibault Delferière - 25 spectateurs</a:t>
            </a:r>
            <a:endParaRPr/>
          </a:p>
          <a:p>
            <a:pPr marL="635000" lvl="0" indent="-6350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</a:pPr>
            <a:r>
              <a:rPr lang="en-US" sz="4800"/>
              <a:t>20/4/2024 - "Sol al Sol" - Musique Latinos</a:t>
            </a:r>
            <a:endParaRPr/>
          </a:p>
          <a:p>
            <a:pPr marL="635000" lvl="0" indent="-6350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</a:pPr>
            <a:r>
              <a:rPr lang="en-US" sz="4800"/>
              <a:t>22/6/2024 - (Fête de la musique) "Premières planches" (jeunes académiciens)</a:t>
            </a:r>
            <a:endParaRPr/>
          </a:p>
          <a:p>
            <a:pPr marL="635000" lvl="0" indent="-6350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</a:pPr>
            <a:r>
              <a:rPr lang="en-US" sz="4800"/>
              <a:t>21/9/2024 - Spectacle de Flamenco</a:t>
            </a:r>
            <a:endParaRPr/>
          </a:p>
          <a:p>
            <a:pPr marL="635000" lvl="0" indent="-6350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</a:pPr>
            <a:r>
              <a:rPr lang="en-US" sz="4800"/>
              <a:t>9/11/24 : "100 Voltas", Didier Laloy</a:t>
            </a:r>
            <a:endParaRPr/>
          </a:p>
          <a:p>
            <a:pPr marL="635000" lvl="0" indent="-6350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</a:pPr>
            <a:r>
              <a:rPr lang="en-US" sz="4800"/>
              <a:t>7/12/2024 - "EkkO" - Cabaret traditionnel</a:t>
            </a:r>
            <a:endParaRPr/>
          </a:p>
        </p:txBody>
      </p:sp>
      <p:pic>
        <p:nvPicPr>
          <p:cNvPr id="109" name="Google Shape;109;p7" descr="Capture d’écran 2024-03-10 à 10.00.28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25977" y="12140410"/>
            <a:ext cx="3200401" cy="977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7" descr="Capture d’écran 2024-03-10 à 10.03.28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458305" y="8869146"/>
            <a:ext cx="5813544" cy="2684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8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</a:pPr>
            <a:r>
              <a:rPr lang="en-US"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Notre approche budgétaire</a:t>
            </a:r>
            <a:endParaRPr/>
          </a:p>
        </p:txBody>
      </p:sp>
      <p:sp>
        <p:nvSpPr>
          <p:cNvPr id="116" name="Google Shape;116;p8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635000" lvl="0" indent="-635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</a:pPr>
            <a:r>
              <a:rPr lang="en-US" sz="4800"/>
              <a:t>Une </a:t>
            </a:r>
            <a:r>
              <a:rPr lang="en-US" b="1"/>
              <a:t>tarification modique</a:t>
            </a:r>
            <a:r>
              <a:rPr lang="en-US" sz="4800"/>
              <a:t> pour l'ouverture à tous publics (prix courant) : • 10 € en réservation • 12 € sur place (Gratuit pour les -12 ans et Article 27).</a:t>
            </a:r>
            <a:endParaRPr/>
          </a:p>
          <a:p>
            <a:pPr marL="635000" lvl="0" indent="-6350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</a:pPr>
            <a:r>
              <a:rPr lang="en-US" sz="4800"/>
              <a:t>Durant les deux premières saisons (2023 + 2024), </a:t>
            </a:r>
            <a:r>
              <a:rPr lang="en-US" b="1"/>
              <a:t>le différentiel </a:t>
            </a:r>
            <a:r>
              <a:rPr lang="en-US" sz="4800"/>
              <a:t>entre les recettes et les coûts (cachets d'artistes + communication) est pris en charge par l'asbl.</a:t>
            </a:r>
            <a:endParaRPr/>
          </a:p>
          <a:p>
            <a:pPr marL="635000" lvl="0" indent="-6350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</a:pPr>
            <a:r>
              <a:rPr lang="en-US" sz="4800"/>
              <a:t>Pour 2025, </a:t>
            </a:r>
            <a:r>
              <a:rPr lang="en-US" b="1"/>
              <a:t>recherche de subsides</a:t>
            </a:r>
            <a:r>
              <a:rPr lang="en-US" sz="4800"/>
              <a:t> (Communauté française + Province BW) pour atteindre l'équilibre financier.</a:t>
            </a:r>
            <a:endParaRPr/>
          </a:p>
        </p:txBody>
      </p:sp>
      <p:pic>
        <p:nvPicPr>
          <p:cNvPr id="117" name="Google Shape;117;p8" descr="Capture d’écran 2024-03-10 à 10.00.28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25977" y="12140410"/>
            <a:ext cx="3200401" cy="977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9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</a:pPr>
            <a:r>
              <a:rPr lang="en-US"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Notre demande de soutien</a:t>
            </a:r>
            <a:endParaRPr/>
          </a:p>
        </p:txBody>
      </p:sp>
      <p:sp>
        <p:nvSpPr>
          <p:cNvPr id="123" name="Google Shape;123;p9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635000" lvl="0" indent="-635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</a:pPr>
            <a:r>
              <a:rPr lang="en-US" sz="4800" dirty="0"/>
              <a:t>Afin de </a:t>
            </a:r>
            <a:r>
              <a:rPr lang="en-US" sz="4800" dirty="0" err="1"/>
              <a:t>déployer</a:t>
            </a:r>
            <a:r>
              <a:rPr lang="en-US" sz="4800" dirty="0"/>
              <a:t> les </a:t>
            </a:r>
            <a:r>
              <a:rPr lang="en-US" sz="4800" dirty="0" err="1"/>
              <a:t>activités</a:t>
            </a:r>
            <a:r>
              <a:rPr lang="en-US" sz="4800" dirty="0"/>
              <a:t> de </a:t>
            </a:r>
            <a:r>
              <a:rPr lang="en-US" sz="4800" dirty="0" err="1"/>
              <a:t>Coullemont_Culturel'asbl</a:t>
            </a:r>
            <a:r>
              <a:rPr lang="en-US" sz="4800" dirty="0"/>
              <a:t> Le </a:t>
            </a:r>
            <a:r>
              <a:rPr lang="en-US" sz="4800" dirty="0" err="1"/>
              <a:t>Coullemont</a:t>
            </a:r>
            <a:r>
              <a:rPr lang="en-US" sz="4800" dirty="0"/>
              <a:t> </a:t>
            </a:r>
            <a:r>
              <a:rPr lang="en-US" sz="4800" dirty="0" err="1"/>
              <a:t>souhaite</a:t>
            </a:r>
            <a:r>
              <a:rPr lang="en-US" sz="4800" dirty="0"/>
              <a:t> </a:t>
            </a:r>
            <a:r>
              <a:rPr lang="en-US" b="1" dirty="0" err="1"/>
              <a:t>compléter</a:t>
            </a:r>
            <a:r>
              <a:rPr lang="en-US" b="1" dirty="0"/>
              <a:t> </a:t>
            </a:r>
            <a:r>
              <a:rPr lang="en-US" b="1" dirty="0" err="1"/>
              <a:t>l'équipement</a:t>
            </a:r>
            <a:r>
              <a:rPr lang="en-US" b="1" dirty="0"/>
              <a:t> de </a:t>
            </a:r>
            <a:r>
              <a:rPr lang="en-US" b="1" dirty="0" err="1"/>
              <a:t>ses</a:t>
            </a:r>
            <a:r>
              <a:rPr lang="en-US" b="1" dirty="0"/>
              <a:t> salles sur 2 volets</a:t>
            </a:r>
            <a:r>
              <a:rPr lang="en-US" dirty="0"/>
              <a:t>, par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demande</a:t>
            </a:r>
            <a:r>
              <a:rPr lang="en-US" dirty="0"/>
              <a:t> de </a:t>
            </a:r>
            <a:r>
              <a:rPr lang="en-US" dirty="0" err="1"/>
              <a:t>soutien</a:t>
            </a:r>
            <a:r>
              <a:rPr lang="en-US" dirty="0"/>
              <a:t>, dans le cadre du budget </a:t>
            </a:r>
            <a:r>
              <a:rPr lang="en-US" dirty="0" err="1"/>
              <a:t>participatif</a:t>
            </a:r>
            <a:r>
              <a:rPr lang="en-US" dirty="0"/>
              <a:t> 2024 (Article 8.2 / </a:t>
            </a:r>
            <a:r>
              <a:rPr lang="en-US" dirty="0" err="1"/>
              <a:t>Thématique</a:t>
            </a:r>
            <a:r>
              <a:rPr lang="en-US" dirty="0"/>
              <a:t> </a:t>
            </a:r>
            <a:r>
              <a:rPr lang="en-US" dirty="0" err="1"/>
              <a:t>principale</a:t>
            </a:r>
            <a:r>
              <a:rPr lang="en-US" dirty="0"/>
              <a:t> : lien social, </a:t>
            </a:r>
            <a:r>
              <a:rPr lang="en-US" dirty="0" err="1"/>
              <a:t>cohésion</a:t>
            </a:r>
            <a:r>
              <a:rPr lang="en-US" dirty="0"/>
              <a:t> et inclusion) </a:t>
            </a:r>
            <a:r>
              <a:rPr lang="en-US" sz="4800" dirty="0"/>
              <a:t> :</a:t>
            </a:r>
            <a:endParaRPr dirty="0"/>
          </a:p>
          <a:p>
            <a:pPr marL="635000" lvl="0" indent="-6350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</a:pPr>
            <a:r>
              <a:rPr lang="en-US" sz="4800" dirty="0"/>
              <a:t>&gt;  </a:t>
            </a:r>
            <a:r>
              <a:rPr lang="en-US" sz="4800" dirty="0" err="1"/>
              <a:t>Achat</a:t>
            </a:r>
            <a:r>
              <a:rPr lang="en-US" sz="4800" dirty="0"/>
              <a:t> d'un </a:t>
            </a:r>
            <a:r>
              <a:rPr lang="en-US" sz="4800" dirty="0" err="1"/>
              <a:t>projecteur</a:t>
            </a:r>
            <a:r>
              <a:rPr lang="en-US" sz="4800" dirty="0"/>
              <a:t> et d'un </a:t>
            </a:r>
            <a:r>
              <a:rPr lang="en-US" sz="4800" dirty="0" err="1"/>
              <a:t>écran</a:t>
            </a:r>
            <a:r>
              <a:rPr lang="en-US" dirty="0"/>
              <a:t> </a:t>
            </a:r>
            <a:r>
              <a:rPr lang="en-US" sz="4800" dirty="0"/>
              <a:t>: </a:t>
            </a:r>
            <a:r>
              <a:rPr lang="en-US" dirty="0"/>
              <a:t>5.810,42</a:t>
            </a:r>
            <a:r>
              <a:rPr lang="en-US" sz="4800" dirty="0"/>
              <a:t> € </a:t>
            </a:r>
            <a:r>
              <a:rPr lang="en-US" sz="4800" dirty="0" err="1"/>
              <a:t>TVAc</a:t>
            </a:r>
            <a:endParaRPr dirty="0"/>
          </a:p>
          <a:p>
            <a:pPr marL="635000" lvl="0" indent="-6350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Char char="•"/>
            </a:pPr>
            <a:r>
              <a:rPr lang="en-US" sz="4800" dirty="0"/>
              <a:t>&gt; </a:t>
            </a:r>
            <a:r>
              <a:rPr lang="en-US" sz="4800" dirty="0" err="1"/>
              <a:t>Achat</a:t>
            </a:r>
            <a:r>
              <a:rPr lang="en-US" sz="4800" dirty="0"/>
              <a:t> de rideau de </a:t>
            </a:r>
            <a:r>
              <a:rPr lang="en-US" sz="4800" dirty="0" err="1"/>
              <a:t>scène</a:t>
            </a:r>
            <a:r>
              <a:rPr lang="en-US" sz="4800" dirty="0"/>
              <a:t> et de coulisse : 3.057,67 € </a:t>
            </a:r>
            <a:r>
              <a:rPr lang="en-US" sz="4800" dirty="0" err="1"/>
              <a:t>TVAc</a:t>
            </a:r>
            <a:endParaRPr sz="4800" dirty="0"/>
          </a:p>
          <a:p>
            <a:pPr marL="635000" lvl="0" indent="-6350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6000"/>
              <a:buChar char="•"/>
            </a:pPr>
            <a:r>
              <a:rPr lang="en-US" dirty="0"/>
              <a:t>Un budget </a:t>
            </a:r>
            <a:r>
              <a:rPr lang="en-US" dirty="0" err="1"/>
              <a:t>détaillé</a:t>
            </a:r>
            <a:r>
              <a:rPr lang="en-US" dirty="0"/>
              <a:t> (3 </a:t>
            </a:r>
            <a:r>
              <a:rPr lang="en-US" dirty="0" err="1"/>
              <a:t>offres</a:t>
            </a:r>
            <a:r>
              <a:rPr lang="en-US" dirty="0"/>
              <a:t>)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annexe</a:t>
            </a:r>
            <a:r>
              <a:rPr lang="en-US" dirty="0"/>
              <a:t>.</a:t>
            </a:r>
            <a:endParaRPr dirty="0"/>
          </a:p>
          <a:p>
            <a:pPr marL="635000" lvl="0" indent="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24" name="Google Shape;124;p9" descr="Capture d’écran 2024-03-10 à 10.00.28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25977" y="12140410"/>
            <a:ext cx="3200401" cy="977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1220</Words>
  <Application>Microsoft Office PowerPoint</Application>
  <PresentationFormat>Custom</PresentationFormat>
  <Paragraphs>64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Helvetica Neue Light</vt:lpstr>
      <vt:lpstr>Helvetica Neue</vt:lpstr>
      <vt:lpstr>Arial</vt:lpstr>
      <vt:lpstr>White</vt:lpstr>
      <vt:lpstr>PowerPoint Presentation</vt:lpstr>
      <vt:lpstr>Qui sommes-nous ?</vt:lpstr>
      <vt:lpstr>Pourquoi Coullemont_Culture ?</vt:lpstr>
      <vt:lpstr>PowerPoint Presentation</vt:lpstr>
      <vt:lpstr>6 programmations, en 2023</vt:lpstr>
      <vt:lpstr>PowerPoint Presentation</vt:lpstr>
      <vt:lpstr>Les 6 programmations, en 2024</vt:lpstr>
      <vt:lpstr>Notre approche budgétaire</vt:lpstr>
      <vt:lpstr>Notre demande de soutien</vt:lpstr>
      <vt:lpstr>Réponse à vos questions</vt:lpstr>
      <vt:lpstr>Sur les intentions de la demande</vt:lpstr>
      <vt:lpstr>Sur le Développement durable</vt:lpstr>
      <vt:lpstr>Sur le Développement durable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Jérémie Cuvelier</cp:lastModifiedBy>
  <cp:revision>1</cp:revision>
  <dcterms:modified xsi:type="dcterms:W3CDTF">2024-03-26T17:30:54Z</dcterms:modified>
</cp:coreProperties>
</file>